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0.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56" r:id="rId3"/>
    <p:sldId id="262" r:id="rId4"/>
    <p:sldId id="265" r:id="rId5"/>
    <p:sldId id="272" r:id="rId7"/>
    <p:sldId id="273" r:id="rId8"/>
    <p:sldId id="267" r:id="rId9"/>
    <p:sldId id="268" r:id="rId10"/>
    <p:sldId id="292" r:id="rId11"/>
    <p:sldId id="293" r:id="rId12"/>
    <p:sldId id="294" r:id="rId13"/>
    <p:sldId id="264" r:id="rId14"/>
    <p:sldId id="281" r:id="rId15"/>
    <p:sldId id="269" r:id="rId16"/>
    <p:sldId id="302" r:id="rId17"/>
    <p:sldId id="271" r:id="rId18"/>
  </p:sldIdLst>
  <p:sldSz cx="12192000" cy="6858000"/>
  <p:notesSz cx="6858000" cy="9144000"/>
  <p:embeddedFontLst>
    <p:embeddedFont>
      <p:font typeface="Couture" panose="020B0804020202020204" charset="0"/>
      <p:bold r:id="rId22"/>
      <p:boldItalic r:id="rId23"/>
    </p:embeddedFont>
    <p:embeddedFont>
      <p:font typeface="Bahnschrift" panose="020B0502040204020203"/>
      <p:regular r:id="rId24"/>
      <p:bold r:id="rId25"/>
    </p:embeddedFont>
    <p:embeddedFont>
      <p:font typeface="Couture" panose="020B0804020202020204"/>
      <p:bold r:id="rId26"/>
      <p:boldItalic r:id="rId27"/>
    </p:embeddedFont>
    <p:embeddedFont>
      <p:font typeface="Calibri" panose="020F0502020204030204"/>
      <p:regular r:id="rId28"/>
      <p:bold r:id="rId29"/>
      <p:italic r:id="rId30"/>
      <p:boldItalic r:id="rId31"/>
    </p:embeddedFont>
    <p:embeddedFont>
      <p:font typeface="Comic Sans MS" panose="030F0702030302020204" charset="0"/>
      <p:regular r:id="rId32"/>
    </p:embeddedFont>
    <p:embeddedFont>
      <p:font typeface="Calibri Light" panose="020F030202020403020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şlıksız Bölüm" id="{35BDAF45-6F98-421F-82D3-390032D2EB53}">
          <p14:sldIdLst>
            <p14:sldId id="256"/>
            <p14:sldId id="262"/>
            <p14:sldId id="265"/>
            <p14:sldId id="272"/>
            <p14:sldId id="273"/>
            <p14:sldId id="267"/>
            <p14:sldId id="268"/>
            <p14:sldId id="292"/>
            <p14:sldId id="293"/>
            <p14:sldId id="294"/>
            <p14:sldId id="264"/>
            <p14:sldId id="281"/>
            <p14:sldId id="269"/>
            <p14:sldId id="302"/>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7" autoAdjust="0"/>
  </p:normalViewPr>
  <p:slideViewPr>
    <p:cSldViewPr snapToGrid="0">
      <p:cViewPr>
        <p:scale>
          <a:sx n="75" d="100"/>
          <a:sy n="75" d="100"/>
        </p:scale>
        <p:origin x="1434" y="7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3.fntdata"/><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7DA9D-2F8A-443A-A78C-745E29CC07C2}" type="datetimeFigureOut">
              <a:rPr lang="en-US" smtClean="0"/>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endParaRPr lang="tr-TR"/>
          </a:p>
          <a:p>
            <a:pPr lvl="1"/>
            <a:r>
              <a:rPr lang="tr-TR"/>
              <a:t>İkinci düzey</a:t>
            </a:r>
            <a:endParaRPr lang="tr-TR"/>
          </a:p>
          <a:p>
            <a:pPr lvl="2"/>
            <a:r>
              <a:rPr lang="tr-TR"/>
              <a:t>Üçüncü düzey</a:t>
            </a:r>
            <a:endParaRPr lang="tr-TR"/>
          </a:p>
          <a:p>
            <a:pPr lvl="3"/>
            <a:r>
              <a:rPr lang="tr-TR"/>
              <a:t>Dördüncü düzey</a:t>
            </a:r>
            <a:endParaRPr lang="tr-T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A5CEE-D9C3-4432-8AD5-5577EBDF478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804020202020204" charset="0"/>
              </a:rPr>
              <a:t>"Hello everyone, my name is [Name] and we are here to present our project. We're using machine learning techniques to predict credit scores for bank customers, by using their historical financial information. By doing so, we aim to provide a solution that will enable banks to make more informed lending decisions, while accurately measuring credit risk. Our goal is to build a credit score prediction model with bank customer data, which will ultimately help banks assess the creditworthiness of their customers with greater accuracy."</a:t>
            </a:r>
            <a:endParaRPr lang="en-US" dirty="0">
              <a:latin typeface="Couture" panose="020B08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804020202020204" charset="0"/>
              </a:rPr>
              <a:t>As you can see in the chart, we have some missing values, as well as outliers, in our dataset. Additionally, we found that some columns had redundant information, such as 'Monthly Salary' and 'Annual Salary', which required us to perform further data cleaning."</a:t>
            </a:r>
            <a:endParaRPr lang="en-US" dirty="0">
              <a:latin typeface="Couture" panose="020B08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804020202020204" charset="0"/>
              </a:rPr>
              <a:t>As you can see in the chart, we have some missing values, as well as outliers, in our dataset. Additionally, we found that some columns had redundant information, such as 'Monthly Salary' and 'Annual Salary', which required us to perform further data cleaning."</a:t>
            </a:r>
            <a:endParaRPr lang="en-US" dirty="0">
              <a:latin typeface="Couture" panose="020B08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EA5CEE-D9C3-4432-8AD5-5577EBDF47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77DCD27-1E4C-4705-94BD-3E9712560FE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7DCD27-1E4C-4705-94BD-3E9712560FE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7DCD27-1E4C-4705-94BD-3E9712560FE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77DCD27-1E4C-4705-94BD-3E9712560FE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77DCD27-1E4C-4705-94BD-3E9712560FE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77DCD27-1E4C-4705-94BD-3E9712560FE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77DCD27-1E4C-4705-94BD-3E9712560FE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77DCD27-1E4C-4705-94BD-3E9712560FE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DCD27-1E4C-4705-94BD-3E9712560FE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77DCD27-1E4C-4705-94BD-3E9712560FE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77DCD27-1E4C-4705-94BD-3E9712560FE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37461-A2B8-47CE-BBE0-4CBC0848510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DCD27-1E4C-4705-94BD-3E9712560FE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37461-A2B8-47CE-BBE0-4CBC0848510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3" Type="http://schemas.openxmlformats.org/officeDocument/2006/relationships/vmlDrawing" Target="../drawings/vmlDrawing4.vml"/><Relationship Id="rId12" Type="http://schemas.openxmlformats.org/officeDocument/2006/relationships/slideLayout" Target="../slideLayouts/slideLayout1.xml"/><Relationship Id="rId11" Type="http://schemas.openxmlformats.org/officeDocument/2006/relationships/image" Target="../media/image20.wmf"/><Relationship Id="rId10" Type="http://schemas.openxmlformats.org/officeDocument/2006/relationships/oleObject" Target="../embeddings/oleObject4.bin"/><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1" Type="http://schemas.openxmlformats.org/officeDocument/2006/relationships/slideLayout" Target="../slideLayouts/slideLayout1.xml"/><Relationship Id="rId10" Type="http://schemas.openxmlformats.org/officeDocument/2006/relationships/image" Target="../media/image21.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3" Type="http://schemas.openxmlformats.org/officeDocument/2006/relationships/image" Target="../media/image23.png"/><Relationship Id="rId2" Type="http://schemas.openxmlformats.org/officeDocument/2006/relationships/image" Target="../media/image9.svg"/><Relationship Id="rId12" Type="http://schemas.openxmlformats.org/officeDocument/2006/relationships/slideLayout" Target="../slideLayouts/slideLayout1.xml"/><Relationship Id="rId11" Type="http://schemas.openxmlformats.org/officeDocument/2006/relationships/themeOverride" Target="../theme/themeOverride1.xml"/><Relationship Id="rId10" Type="http://schemas.openxmlformats.org/officeDocument/2006/relationships/image" Target="../media/image7.jpe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9" Type="http://schemas.openxmlformats.org/officeDocument/2006/relationships/slideLayout" Target="../slideLayouts/slideLayout1.xml"/><Relationship Id="rId18" Type="http://schemas.openxmlformats.org/officeDocument/2006/relationships/image" Target="../media/image32.png"/><Relationship Id="rId17" Type="http://schemas.openxmlformats.org/officeDocument/2006/relationships/image" Target="../media/image31.png"/><Relationship Id="rId16" Type="http://schemas.openxmlformats.org/officeDocument/2006/relationships/image" Target="../media/image30.sv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22.pn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3.jpeg"/><Relationship Id="rId3" Type="http://schemas.openxmlformats.org/officeDocument/2006/relationships/image" Target="../media/image3.jpeg"/><Relationship Id="rId2" Type="http://schemas.openxmlformats.org/officeDocument/2006/relationships/image" Target="../media/image2.jpeg"/><Relationship Id="rId19" Type="http://schemas.openxmlformats.org/officeDocument/2006/relationships/notesSlide" Target="../notesSlides/notesSlide5.xml"/><Relationship Id="rId18" Type="http://schemas.openxmlformats.org/officeDocument/2006/relationships/slideLayout" Target="../slideLayouts/slideLayout1.xml"/><Relationship Id="rId17" Type="http://schemas.openxmlformats.org/officeDocument/2006/relationships/themeOverride" Target="../theme/themeOverride2.xml"/><Relationship Id="rId16" Type="http://schemas.openxmlformats.org/officeDocument/2006/relationships/image" Target="../media/image40.png"/><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image" Target="../media/image42.png"/><Relationship Id="rId12" Type="http://schemas.openxmlformats.org/officeDocument/2006/relationships/slide" Target="slide6.xml"/><Relationship Id="rId11" Type="http://schemas.openxmlformats.org/officeDocument/2006/relationships/image" Target="../media/image41.png"/><Relationship Id="rId10" Type="http://schemas.openxmlformats.org/officeDocument/2006/relationships/image" Target="../media/image16.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9.svg"/><Relationship Id="rId2" Type="http://schemas.openxmlformats.org/officeDocument/2006/relationships/image" Target="../media/image8.png"/><Relationship Id="rId14" Type="http://schemas.openxmlformats.org/officeDocument/2006/relationships/slideLayout" Target="../slideLayouts/slideLayout1.xml"/><Relationship Id="rId13" Type="http://schemas.openxmlformats.org/officeDocument/2006/relationships/image" Target="../media/image13.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image" Target="../media/image14.jpe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image" Target="../media/image15.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image" Target="../media/image16.png"/><Relationship Id="rId10" Type="http://schemas.openxmlformats.org/officeDocument/2006/relationships/slide" Target="slide1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3" Type="http://schemas.openxmlformats.org/officeDocument/2006/relationships/vmlDrawing" Target="../drawings/vmlDrawing1.vml"/><Relationship Id="rId12" Type="http://schemas.openxmlformats.org/officeDocument/2006/relationships/slideLayout" Target="../slideLayouts/slideLayout1.xml"/><Relationship Id="rId11" Type="http://schemas.openxmlformats.org/officeDocument/2006/relationships/image" Target="../media/image17.wmf"/><Relationship Id="rId10" Type="http://schemas.openxmlformats.org/officeDocument/2006/relationships/oleObject" Target="../embeddings/oleObject1.bin"/><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3" Type="http://schemas.openxmlformats.org/officeDocument/2006/relationships/vmlDrawing" Target="../drawings/vmlDrawing2.vml"/><Relationship Id="rId12" Type="http://schemas.openxmlformats.org/officeDocument/2006/relationships/slideLayout" Target="../slideLayouts/slideLayout1.xml"/><Relationship Id="rId11" Type="http://schemas.openxmlformats.org/officeDocument/2006/relationships/image" Target="../media/image18.wmf"/><Relationship Id="rId10" Type="http://schemas.openxmlformats.org/officeDocument/2006/relationships/oleObject" Target="../embeddings/oleObject2.bin"/><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image" Target="../media/image9.svg"/><Relationship Id="rId13" Type="http://schemas.openxmlformats.org/officeDocument/2006/relationships/vmlDrawing" Target="../drawings/vmlDrawing3.vml"/><Relationship Id="rId12" Type="http://schemas.openxmlformats.org/officeDocument/2006/relationships/slideLayout" Target="../slideLayouts/slideLayout1.xml"/><Relationship Id="rId11" Type="http://schemas.openxmlformats.org/officeDocument/2006/relationships/image" Target="../media/image19.wmf"/><Relationship Id="rId10" Type="http://schemas.openxmlformats.org/officeDocument/2006/relationships/oleObject" Target="../embeddings/oleObject3.bin"/><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1" name="Grup 10"/>
          <p:cNvGrpSpPr/>
          <p:nvPr/>
        </p:nvGrpSpPr>
        <p:grpSpPr>
          <a:xfrm rot="18657424">
            <a:off x="3468819" y="774861"/>
            <a:ext cx="5563310" cy="5563769"/>
            <a:chOff x="3468819" y="774861"/>
            <a:chExt cx="5563310" cy="5563769"/>
          </a:xfrm>
        </p:grpSpPr>
        <p:pic>
          <p:nvPicPr>
            <p:cNvPr id="84" name="Picture 83"/>
            <p:cNvPicPr>
              <a:picLocks noChangeAspect="1"/>
            </p:cNvPicPr>
            <p:nvPr/>
          </p:nvPicPr>
          <p:blipFill rotWithShape="1">
            <a:blip r:embed="rId1">
              <a:extLst>
                <a:ext uri="{28A0092B-C50C-407E-A947-70E740481C1C}">
                  <a14:useLocalDpi xmlns:a14="http://schemas.microsoft.com/office/drawing/2010/main" val="0"/>
                </a:ext>
              </a:extLst>
            </a:blip>
            <a:srcRect l="31574" t="445" r="44612" b="-445"/>
            <a:stretch>
              <a:fillRect/>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82" name="Picture 81" descr="Renkli grafik verileri fotoğrafını kapatın"/>
            <p:cNvPicPr>
              <a:picLocks noChangeAspect="1"/>
            </p:cNvPicPr>
            <p:nvPr/>
          </p:nvPicPr>
          <p:blipFill>
            <a:blip r:embed="rId2">
              <a:extLst>
                <a:ext uri="{28A0092B-C50C-407E-A947-70E740481C1C}">
                  <a14:useLocalDpi xmlns:a14="http://schemas.microsoft.com/office/drawing/2010/main" val="0"/>
                </a:ext>
              </a:extLst>
            </a:blip>
            <a:srcRect l="32699" r="32699"/>
            <a:stretch>
              <a:fillRect/>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80" name="Picture 79" descr="Formüller içeren arka plan"/>
            <p:cNvPicPr>
              <a:picLocks noChangeAspect="1"/>
            </p:cNvPicPr>
            <p:nvPr/>
          </p:nvPicPr>
          <p:blipFill rotWithShape="1">
            <a:blip r:embed="rId3">
              <a:extLst>
                <a:ext uri="{28A0092B-C50C-407E-A947-70E740481C1C}">
                  <a14:useLocalDpi xmlns:a14="http://schemas.microsoft.com/office/drawing/2010/main" val="0"/>
                </a:ext>
              </a:extLst>
            </a:blip>
            <a:srcRect l="19487" t="-300" r="38757" b="940"/>
            <a:stretch>
              <a:fillRect/>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41703" t="-295" r="9051" b="7535"/>
            <a:stretch>
              <a:fillRect/>
            </a:stretch>
          </p:blipFill>
          <p:spPr>
            <a:xfrm rot="3231034">
              <a:off x="6930417" y="4110983"/>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rcRect t="4077" b="4077"/>
            <a:stretch>
              <a:fillRect/>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74" name="Picture 73" descr="Tam isabet etmiş bir ok"/>
            <p:cNvPicPr>
              <a:picLocks noChangeAspect="1"/>
            </p:cNvPicPr>
            <p:nvPr/>
          </p:nvPicPr>
          <p:blipFill rotWithShape="1">
            <a:blip r:embed="rId6">
              <a:extLst>
                <a:ext uri="{28A0092B-C50C-407E-A947-70E740481C1C}">
                  <a14:useLocalDpi xmlns:a14="http://schemas.microsoft.com/office/drawing/2010/main" val="0"/>
                </a:ext>
              </a:extLst>
            </a:blip>
            <a:srcRect l="46294" t="857" r="17422" b="-857"/>
            <a:stretch>
              <a:fillRect/>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71" name="Picture 70"/>
            <p:cNvPicPr>
              <a:picLocks noChangeAspect="1"/>
            </p:cNvPicPr>
            <p:nvPr/>
          </p:nvPicPr>
          <p:blipFill>
            <a:blip r:embed="rId7">
              <a:extLst>
                <a:ext uri="{28A0092B-C50C-407E-A947-70E740481C1C}">
                  <a14:useLocalDpi xmlns:a14="http://schemas.microsoft.com/office/drawing/2010/main" val="0"/>
                </a:ext>
              </a:extLst>
            </a:blip>
            <a:srcRect l="3653" r="3653"/>
            <a:stretch>
              <a:fillRect/>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sp>
        <p:nvSpPr>
          <p:cNvPr id="2" name="Metin kutusu 1"/>
          <p:cNvSpPr txBox="1"/>
          <p:nvPr/>
        </p:nvSpPr>
        <p:spPr>
          <a:xfrm>
            <a:off x="5291453" y="2400543"/>
            <a:ext cx="1897753" cy="20941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dirty="0">
                <a:solidFill>
                  <a:prstClr val="white"/>
                </a:solidFill>
                <a:latin typeface="Couture" panose="020B0804020202020204" charset="0"/>
              </a:rPr>
              <a:t>Microsoft</a:t>
            </a:r>
            <a:endParaRPr lang="en-US" dirty="0">
              <a:solidFill>
                <a:prstClr val="white"/>
              </a:solidFill>
              <a:latin typeface="Couture" panose="020B080402020202020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dirty="0">
                <a:solidFill>
                  <a:prstClr val="white"/>
                </a:solidFill>
                <a:latin typeface="Couture" panose="020B0804020202020204" charset="0"/>
              </a:rPr>
              <a:t>Data</a:t>
            </a:r>
            <a:endParaRPr lang="en-US" dirty="0">
              <a:solidFill>
                <a:prstClr val="white"/>
              </a:solidFill>
              <a:latin typeface="Couture" panose="020B080402020202020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dirty="0">
                <a:solidFill>
                  <a:prstClr val="white"/>
                </a:solidFill>
                <a:latin typeface="Couture" panose="020B0804020202020204" charset="0"/>
              </a:rPr>
              <a:t>project</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39987" y="6108970"/>
            <a:ext cx="2489453" cy="5405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4" name="Metin kutusu 3"/>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136" name="Grafik 135"/>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20478691">
            <a:off x="1391382" y="674189"/>
            <a:ext cx="1683201" cy="3003874"/>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7"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579074">
            <a:off x="1201077" y="3164512"/>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38"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4279074">
            <a:off x="-402361" y="43417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39"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7879074">
            <a:off x="-2181370" y="386628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0"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0579074">
            <a:off x="-3011791" y="214261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1"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4179074">
            <a:off x="-2181486" y="46394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42"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7786589">
            <a:off x="-461237" y="6350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13" name="TextBox 1"/>
          <p:cNvSpPr txBox="1"/>
          <p:nvPr/>
        </p:nvSpPr>
        <p:spPr>
          <a:xfrm>
            <a:off x="5947334" y="17944"/>
            <a:ext cx="3134360" cy="829945"/>
          </a:xfrm>
          <a:prstGeom prst="rect">
            <a:avLst/>
          </a:prstGeom>
          <a:noFill/>
        </p:spPr>
        <p:txBody>
          <a:bodyPr wrap="none" rtlCol="0">
            <a:spAutoFit/>
          </a:bodyPr>
          <a:p>
            <a:pPr algn="l"/>
            <a:r>
              <a:rPr lang="en-US" sz="4800" dirty="0">
                <a:solidFill>
                  <a:schemeClr val="bg1"/>
                </a:solidFill>
                <a:latin typeface="Couture" panose="020B0804020202020204" charset="0"/>
                <a:sym typeface="+mn-ea"/>
              </a:rPr>
              <a:t>Reports</a:t>
            </a:r>
            <a:endParaRPr lang="en-US" sz="4800" dirty="0">
              <a:solidFill>
                <a:schemeClr val="bg1"/>
              </a:solidFill>
              <a:latin typeface="Couture" panose="020B0804020202020204" charset="0"/>
            </a:endParaRPr>
          </a:p>
        </p:txBody>
      </p:sp>
      <p:cxnSp>
        <p:nvCxnSpPr>
          <p:cNvPr id="15" name="Düz Bağlayıcı 14"/>
          <p:cNvCxnSpPr/>
          <p:nvPr/>
        </p:nvCxnSpPr>
        <p:spPr>
          <a:xfrm>
            <a:off x="5993478" y="900135"/>
            <a:ext cx="2977515" cy="1206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Object 2"/>
          <p:cNvGraphicFramePr/>
          <p:nvPr/>
        </p:nvGraphicFramePr>
        <p:xfrm>
          <a:off x="3971290" y="1306195"/>
          <a:ext cx="7839710" cy="4441190"/>
        </p:xfrm>
        <a:graphic>
          <a:graphicData uri="http://schemas.openxmlformats.org/presentationml/2006/ole">
            <mc:AlternateContent xmlns:mc="http://schemas.openxmlformats.org/markup-compatibility/2006">
              <mc:Choice xmlns:v="urn:schemas-microsoft-com:vml" Requires="v">
                <p:oleObj spid="_x0000_s5" name="" r:id="rId10" imgW="9860280" imgH="5585460" progId="Paint.Picture">
                  <p:embed/>
                </p:oleObj>
              </mc:Choice>
              <mc:Fallback>
                <p:oleObj name="" r:id="rId10" imgW="9860280" imgH="5585460" progId="Paint.Picture">
                  <p:embed/>
                  <p:pic>
                    <p:nvPicPr>
                      <p:cNvPr id="0" name="Picture 4"/>
                      <p:cNvPicPr/>
                      <p:nvPr/>
                    </p:nvPicPr>
                    <p:blipFill>
                      <a:blip r:embed="rId11"/>
                      <a:stretch>
                        <a:fillRect/>
                      </a:stretch>
                    </p:blipFill>
                    <p:spPr>
                      <a:xfrm>
                        <a:off x="3971290" y="1306195"/>
                        <a:ext cx="7839710" cy="4441190"/>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9" name="Grup 18"/>
          <p:cNvGrpSpPr/>
          <p:nvPr/>
        </p:nvGrpSpPr>
        <p:grpSpPr>
          <a:xfrm>
            <a:off x="14195692" y="17944"/>
            <a:ext cx="3988592" cy="882191"/>
            <a:chOff x="13230492" y="17944"/>
            <a:chExt cx="3988592" cy="882191"/>
          </a:xfrm>
        </p:grpSpPr>
        <p:sp>
          <p:nvSpPr>
            <p:cNvPr id="20" name="TextBox 1"/>
            <p:cNvSpPr txBox="1"/>
            <p:nvPr/>
          </p:nvSpPr>
          <p:spPr>
            <a:xfrm>
              <a:off x="13230492" y="17944"/>
              <a:ext cx="3988592" cy="830997"/>
            </a:xfrm>
            <a:prstGeom prst="rect">
              <a:avLst/>
            </a:prstGeom>
            <a:noFill/>
          </p:spPr>
          <p:txBody>
            <a:bodyPr wrap="none" rtlCol="0">
              <a:spAutoFit/>
            </a:bodyPr>
            <a:lstStyle/>
            <a:p>
              <a:r>
                <a:rPr lang="en-US" sz="4800" dirty="0">
                  <a:solidFill>
                    <a:schemeClr val="bg1"/>
                  </a:solidFill>
                  <a:latin typeface="Couture" panose="020B0804020202020204" charset="0"/>
                </a:rPr>
                <a:t>teamwork</a:t>
              </a:r>
              <a:endParaRPr lang="en-US" sz="4800" dirty="0">
                <a:solidFill>
                  <a:schemeClr val="bg1"/>
                </a:solidFill>
                <a:latin typeface="Couture" panose="020B0804020202020204" charset="0"/>
              </a:endParaRPr>
            </a:p>
          </p:txBody>
        </p:sp>
        <p:cxnSp>
          <p:nvCxnSpPr>
            <p:cNvPr id="21" name="Düz Bağlayıcı 20"/>
            <p:cNvCxnSpPr/>
            <p:nvPr/>
          </p:nvCxnSpPr>
          <p:spPr>
            <a:xfrm>
              <a:off x="13276636" y="900135"/>
              <a:ext cx="394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5"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923583">
            <a:off x="1222629" y="3111095"/>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2"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4623966">
            <a:off x="-231664" y="4349388"/>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7323966">
            <a:off x="-2168506" y="388987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5"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10923966">
            <a:off x="-2919691" y="2185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6"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3623966">
            <a:off x="-2113787" y="46353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7"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7223966">
            <a:off x="-288509" y="4435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8"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20831481">
            <a:off x="1404764" y="466563"/>
            <a:ext cx="1942366" cy="3143198"/>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pic>
        <p:nvPicPr>
          <p:cNvPr id="2" name="Picture 1" descr="o42ass2d8dr9pvb2nibbpb8kdv"/>
          <p:cNvPicPr>
            <a:picLocks noChangeAspect="1"/>
          </p:cNvPicPr>
          <p:nvPr/>
        </p:nvPicPr>
        <p:blipFill>
          <a:blip r:embed="rId10"/>
          <a:srcRect t="19148" b="16713"/>
          <a:stretch>
            <a:fillRect/>
          </a:stretch>
        </p:blipFill>
        <p:spPr>
          <a:xfrm>
            <a:off x="4406900" y="1270000"/>
            <a:ext cx="7446645" cy="47764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85185E-6 L -0.73477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2" name="Picture 1" descr="kisspng-scrum-agile-software-development-software-developm-scrum-software-development-scrum-development-meth-5bad77ab8292d0.7286920915380950195348"/>
          <p:cNvPicPr>
            <a:picLocks noChangeAspect="1"/>
          </p:cNvPicPr>
          <p:nvPr/>
        </p:nvPicPr>
        <p:blipFill>
          <a:blip r:embed="rId3"/>
          <a:stretch>
            <a:fillRect/>
          </a:stretch>
        </p:blipFill>
        <p:spPr>
          <a:xfrm>
            <a:off x="4772025" y="1041400"/>
            <a:ext cx="7093585" cy="5110480"/>
          </a:xfrm>
          <a:prstGeom prst="rect">
            <a:avLst/>
          </a:prstGeom>
        </p:spPr>
      </p:pic>
      <p:sp>
        <p:nvSpPr>
          <p:cNvPr id="12" name="TextBox 1"/>
          <p:cNvSpPr txBox="1"/>
          <p:nvPr/>
        </p:nvSpPr>
        <p:spPr>
          <a:xfrm>
            <a:off x="4961814" y="17944"/>
            <a:ext cx="3950970" cy="829945"/>
          </a:xfrm>
          <a:prstGeom prst="rect">
            <a:avLst/>
          </a:prstGeom>
          <a:noFill/>
        </p:spPr>
        <p:txBody>
          <a:bodyPr wrap="none" rtlCol="0">
            <a:spAutoFit/>
          </a:bodyPr>
          <a:p>
            <a:pPr algn="l"/>
            <a:r>
              <a:rPr lang="en-US" sz="4800" dirty="0">
                <a:solidFill>
                  <a:schemeClr val="bg1"/>
                </a:solidFill>
                <a:latin typeface="Couture" panose="020B0804020202020204" charset="0"/>
                <a:sym typeface="+mn-ea"/>
              </a:rPr>
              <a:t>teamwork</a:t>
            </a:r>
            <a:endParaRPr lang="en-US" sz="4800" dirty="0">
              <a:solidFill>
                <a:schemeClr val="bg1"/>
              </a:solidFill>
              <a:latin typeface="Couture" panose="020B0804020202020204" charset="0"/>
            </a:endParaRPr>
          </a:p>
        </p:txBody>
      </p:sp>
      <p:cxnSp>
        <p:nvCxnSpPr>
          <p:cNvPr id="15" name="Düz Bağlayıcı 14"/>
          <p:cNvCxnSpPr/>
          <p:nvPr/>
        </p:nvCxnSpPr>
        <p:spPr>
          <a:xfrm>
            <a:off x="5007958" y="900135"/>
            <a:ext cx="3754755" cy="19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83"/>
          <p:cNvPicPr>
            <a:picLocks noChangeAspect="1"/>
          </p:cNvPicPr>
          <p:nvPr/>
        </p:nvPicPr>
        <p:blipFill rotWithShape="1">
          <a:blip r:embed="rId4">
            <a:extLst>
              <a:ext uri="{28A0092B-C50C-407E-A947-70E740481C1C}">
                <a14:useLocalDpi xmlns:a14="http://schemas.microsoft.com/office/drawing/2010/main" val="0"/>
              </a:ext>
            </a:extLst>
          </a:blip>
          <a:srcRect l="31574" t="445" r="44612" b="-445"/>
          <a:stretch>
            <a:fillRect/>
          </a:stretch>
        </p:blipFill>
        <p:spPr>
          <a:xfrm rot="1923583">
            <a:off x="1222629" y="3111095"/>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4" name="Picture 81" descr="Renkli grafik verileri fotoğrafını kapatın"/>
          <p:cNvPicPr>
            <a:picLocks noChangeAspect="1"/>
          </p:cNvPicPr>
          <p:nvPr/>
        </p:nvPicPr>
        <p:blipFill>
          <a:blip r:embed="rId5">
            <a:extLst>
              <a:ext uri="{28A0092B-C50C-407E-A947-70E740481C1C}">
                <a14:useLocalDpi xmlns:a14="http://schemas.microsoft.com/office/drawing/2010/main" val="0"/>
              </a:ext>
            </a:extLst>
          </a:blip>
          <a:srcRect l="32699" r="32699"/>
          <a:stretch>
            <a:fillRect/>
          </a:stretch>
        </p:blipFill>
        <p:spPr>
          <a:xfrm rot="4623966">
            <a:off x="-231664" y="4349388"/>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6" name="Picture 79" descr="Formüller içeren arka plan"/>
          <p:cNvPicPr>
            <a:picLocks noChangeAspect="1"/>
          </p:cNvPicPr>
          <p:nvPr/>
        </p:nvPicPr>
        <p:blipFill rotWithShape="1">
          <a:blip r:embed="rId6">
            <a:extLst>
              <a:ext uri="{28A0092B-C50C-407E-A947-70E740481C1C}">
                <a14:useLocalDpi xmlns:a14="http://schemas.microsoft.com/office/drawing/2010/main" val="0"/>
              </a:ext>
            </a:extLst>
          </a:blip>
          <a:srcRect l="19487" t="-300" r="38757" b="940"/>
          <a:stretch>
            <a:fillRect/>
          </a:stretch>
        </p:blipFill>
        <p:spPr>
          <a:xfrm rot="7323966">
            <a:off x="-2168506" y="388987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7" name="Picture 77"/>
          <p:cNvPicPr>
            <a:picLocks noChangeAspect="1"/>
          </p:cNvPicPr>
          <p:nvPr/>
        </p:nvPicPr>
        <p:blipFill rotWithShape="1">
          <a:blip r:embed="rId7">
            <a:extLst>
              <a:ext uri="{28A0092B-C50C-407E-A947-70E740481C1C}">
                <a14:useLocalDpi xmlns:a14="http://schemas.microsoft.com/office/drawing/2010/main" val="0"/>
              </a:ext>
            </a:extLst>
          </a:blip>
          <a:srcRect l="41703" t="-295" r="9051" b="7535"/>
          <a:stretch>
            <a:fillRect/>
          </a:stretch>
        </p:blipFill>
        <p:spPr>
          <a:xfrm rot="10923966">
            <a:off x="-2919691" y="2185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8" name="Picture 75"/>
          <p:cNvPicPr>
            <a:picLocks noChangeAspect="1"/>
          </p:cNvPicPr>
          <p:nvPr/>
        </p:nvPicPr>
        <p:blipFill>
          <a:blip r:embed="rId8">
            <a:extLst>
              <a:ext uri="{28A0092B-C50C-407E-A947-70E740481C1C}">
                <a14:useLocalDpi xmlns:a14="http://schemas.microsoft.com/office/drawing/2010/main" val="0"/>
              </a:ext>
            </a:extLst>
          </a:blip>
          <a:srcRect t="4077" b="4077"/>
          <a:stretch>
            <a:fillRect/>
          </a:stretch>
        </p:blipFill>
        <p:spPr>
          <a:xfrm rot="13623966">
            <a:off x="-2113787" y="46353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9" name="Picture 73" descr="Tam isabet etmiş bir ok"/>
          <p:cNvPicPr>
            <a:picLocks noChangeAspect="1"/>
          </p:cNvPicPr>
          <p:nvPr/>
        </p:nvPicPr>
        <p:blipFill rotWithShape="1">
          <a:blip r:embed="rId9">
            <a:extLst>
              <a:ext uri="{28A0092B-C50C-407E-A947-70E740481C1C}">
                <a14:useLocalDpi xmlns:a14="http://schemas.microsoft.com/office/drawing/2010/main" val="0"/>
              </a:ext>
            </a:extLst>
          </a:blip>
          <a:srcRect l="46294" t="857" r="17422" b="-857"/>
          <a:stretch>
            <a:fillRect/>
          </a:stretch>
        </p:blipFill>
        <p:spPr>
          <a:xfrm rot="17223966">
            <a:off x="-288509" y="4435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0" name="Picture 70"/>
          <p:cNvPicPr>
            <a:picLocks noChangeAspect="1"/>
          </p:cNvPicPr>
          <p:nvPr/>
        </p:nvPicPr>
        <p:blipFill>
          <a:blip r:embed="rId10">
            <a:extLst>
              <a:ext uri="{28A0092B-C50C-407E-A947-70E740481C1C}">
                <a14:useLocalDpi xmlns:a14="http://schemas.microsoft.com/office/drawing/2010/main" val="0"/>
              </a:ext>
            </a:extLst>
          </a:blip>
          <a:srcRect l="3653" r="3653"/>
          <a:stretch>
            <a:fillRect/>
          </a:stretch>
        </p:blipFill>
        <p:spPr>
          <a:xfrm rot="20831481">
            <a:off x="1404764" y="466563"/>
            <a:ext cx="1942366" cy="3143198"/>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8" name="Grup 17"/>
          <p:cNvGrpSpPr/>
          <p:nvPr/>
        </p:nvGrpSpPr>
        <p:grpSpPr>
          <a:xfrm>
            <a:off x="13982332" y="17944"/>
            <a:ext cx="3035935" cy="884096"/>
            <a:chOff x="13850252" y="17944"/>
            <a:chExt cx="3035935" cy="884096"/>
          </a:xfrm>
        </p:grpSpPr>
        <p:sp>
          <p:nvSpPr>
            <p:cNvPr id="19" name="TextBox 1"/>
            <p:cNvSpPr txBox="1"/>
            <p:nvPr/>
          </p:nvSpPr>
          <p:spPr>
            <a:xfrm>
              <a:off x="13850252" y="17944"/>
              <a:ext cx="3035935" cy="829945"/>
            </a:xfrm>
            <a:prstGeom prst="rect">
              <a:avLst/>
            </a:prstGeom>
            <a:noFill/>
          </p:spPr>
          <p:txBody>
            <a:bodyPr wrap="none" rtlCol="0">
              <a:spAutoFit/>
            </a:bodyPr>
            <a:lstStyle/>
            <a:p>
              <a:pPr algn="l"/>
              <a:r>
                <a:rPr lang="nl-NL" altLang="en-US" sz="4800" noProof="0" dirty="0">
                  <a:solidFill>
                    <a:prstClr val="white"/>
                  </a:solidFill>
                  <a:latin typeface="Couture" panose="020B0804020202020204" charset="0"/>
                  <a:sym typeface="+mn-ea"/>
                </a:rPr>
                <a:t>results</a:t>
              </a:r>
              <a:endParaRPr lang="en-US" sz="4800" dirty="0">
                <a:solidFill>
                  <a:schemeClr val="bg1"/>
                </a:solidFill>
                <a:latin typeface="Couture" panose="020B0804020202020204" charset="0"/>
              </a:endParaRPr>
            </a:p>
          </p:txBody>
        </p:sp>
        <p:cxnSp>
          <p:nvCxnSpPr>
            <p:cNvPr id="20" name="Düz Bağlayıcı 19"/>
            <p:cNvCxnSpPr/>
            <p:nvPr/>
          </p:nvCxnSpPr>
          <p:spPr>
            <a:xfrm>
              <a:off x="13896396" y="900135"/>
              <a:ext cx="2876550" cy="19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4592357">
            <a:off x="39936" y="428903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7292740">
            <a:off x="-1857686" y="4120195"/>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9992740">
            <a:off x="-2925297" y="2468679"/>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5"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13592740">
            <a:off x="-2262511" y="70239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6"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6292740">
            <a:off x="-483746" y="49636"/>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7"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9892740">
            <a:off x="1298031" y="499286"/>
            <a:ext cx="1598032" cy="2935471"/>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1"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900255">
            <a:off x="1303900" y="2877475"/>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pic>
        <p:nvPicPr>
          <p:cNvPr id="23" name="Picture 22" descr="kisspng-angle-text-symbol-brand-other-python-5ab0c09b9ea1a7.3286927515215330836498"/>
          <p:cNvPicPr>
            <a:picLocks noChangeAspect="1"/>
          </p:cNvPicPr>
          <p:nvPr/>
        </p:nvPicPr>
        <p:blipFill>
          <a:blip r:embed="rId10"/>
          <a:stretch>
            <a:fillRect/>
          </a:stretch>
        </p:blipFill>
        <p:spPr>
          <a:xfrm>
            <a:off x="3924935" y="1431290"/>
            <a:ext cx="1498600" cy="1498600"/>
          </a:xfrm>
          <a:prstGeom prst="rect">
            <a:avLst/>
          </a:prstGeom>
        </p:spPr>
      </p:pic>
      <p:pic>
        <p:nvPicPr>
          <p:cNvPr id="24" name="Picture 23" descr="kisspng-microsoft-azure-sql-database-microsoft-azure-sql-d-postani-spletni-razvijalec-izberite-svojo-uno-5cfe7bd5de2944.74763418156018171791"/>
          <p:cNvPicPr>
            <a:picLocks noChangeAspect="1"/>
          </p:cNvPicPr>
          <p:nvPr/>
        </p:nvPicPr>
        <p:blipFill>
          <a:blip r:embed="rId11"/>
          <a:srcRect l="18760" r="15745"/>
          <a:stretch>
            <a:fillRect/>
          </a:stretch>
        </p:blipFill>
        <p:spPr>
          <a:xfrm>
            <a:off x="5607050" y="1393190"/>
            <a:ext cx="1270000" cy="1400810"/>
          </a:xfrm>
          <a:prstGeom prst="rect">
            <a:avLst/>
          </a:prstGeom>
        </p:spPr>
      </p:pic>
      <p:pic>
        <p:nvPicPr>
          <p:cNvPr id="25" name="Picture 24" descr="Azure-Data-Factory-Logo-PNG@Zeevector.com_"/>
          <p:cNvPicPr>
            <a:picLocks noChangeAspect="1"/>
          </p:cNvPicPr>
          <p:nvPr/>
        </p:nvPicPr>
        <p:blipFill>
          <a:blip r:embed="rId12"/>
          <a:stretch>
            <a:fillRect/>
          </a:stretch>
        </p:blipFill>
        <p:spPr>
          <a:xfrm>
            <a:off x="3475355" y="3507740"/>
            <a:ext cx="1639570" cy="1639570"/>
          </a:xfrm>
          <a:prstGeom prst="rect">
            <a:avLst/>
          </a:prstGeom>
        </p:spPr>
      </p:pic>
      <p:pic>
        <p:nvPicPr>
          <p:cNvPr id="26" name="Picture 25" descr="pngaaa.com-5661486"/>
          <p:cNvPicPr>
            <a:picLocks noChangeAspect="1"/>
          </p:cNvPicPr>
          <p:nvPr/>
        </p:nvPicPr>
        <p:blipFill>
          <a:blip r:embed="rId13"/>
          <a:stretch>
            <a:fillRect/>
          </a:stretch>
        </p:blipFill>
        <p:spPr>
          <a:xfrm>
            <a:off x="5631815" y="3604260"/>
            <a:ext cx="1327150" cy="1415415"/>
          </a:xfrm>
          <a:prstGeom prst="rect">
            <a:avLst/>
          </a:prstGeom>
        </p:spPr>
      </p:pic>
      <p:pic>
        <p:nvPicPr>
          <p:cNvPr id="27" name="Picture 26" descr="Azure Synapse Analytics"/>
          <p:cNvPicPr>
            <a:picLocks noChangeAspect="1"/>
          </p:cNvPicPr>
          <p:nvPr/>
        </p:nvPicPr>
        <p:blipFill>
          <a:blip r:embed="rId14"/>
          <a:stretch>
            <a:fillRect/>
          </a:stretch>
        </p:blipFill>
        <p:spPr>
          <a:xfrm>
            <a:off x="7839075" y="5019675"/>
            <a:ext cx="2212975" cy="1738630"/>
          </a:xfrm>
          <a:prstGeom prst="rect">
            <a:avLst/>
          </a:prstGeom>
        </p:spPr>
      </p:pic>
      <p:pic>
        <p:nvPicPr>
          <p:cNvPr id="28" name="Picture 27" descr="power-bi-seeklogo.com"/>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44715" y="3212465"/>
            <a:ext cx="1638935" cy="1638935"/>
          </a:xfrm>
          <a:prstGeom prst="rect">
            <a:avLst/>
          </a:prstGeom>
        </p:spPr>
      </p:pic>
      <p:pic>
        <p:nvPicPr>
          <p:cNvPr id="30" name="Picture 29" descr="62067060d7b91b0004122615"/>
          <p:cNvPicPr>
            <a:picLocks noChangeAspect="1"/>
          </p:cNvPicPr>
          <p:nvPr/>
        </p:nvPicPr>
        <p:blipFill>
          <a:blip r:embed="rId17"/>
          <a:stretch>
            <a:fillRect/>
          </a:stretch>
        </p:blipFill>
        <p:spPr>
          <a:xfrm>
            <a:off x="2198370" y="5432425"/>
            <a:ext cx="5733415" cy="1158240"/>
          </a:xfrm>
          <a:prstGeom prst="rect">
            <a:avLst/>
          </a:prstGeom>
        </p:spPr>
      </p:pic>
      <p:pic>
        <p:nvPicPr>
          <p:cNvPr id="32" name="Picture 31" descr="Azure-Storage-Accounts_0"/>
          <p:cNvPicPr>
            <a:picLocks noChangeAspect="1"/>
          </p:cNvPicPr>
          <p:nvPr/>
        </p:nvPicPr>
        <p:blipFill>
          <a:blip r:embed="rId18"/>
          <a:srcRect l="5766" t="32969" r="7331" b="25702"/>
          <a:stretch>
            <a:fillRect/>
          </a:stretch>
        </p:blipFill>
        <p:spPr>
          <a:xfrm>
            <a:off x="7146925" y="1363980"/>
            <a:ext cx="2574290" cy="1224280"/>
          </a:xfrm>
          <a:prstGeom prst="rect">
            <a:avLst/>
          </a:prstGeom>
        </p:spPr>
      </p:pic>
      <p:sp>
        <p:nvSpPr>
          <p:cNvPr id="33" name="TextBox 1"/>
          <p:cNvSpPr txBox="1"/>
          <p:nvPr/>
        </p:nvSpPr>
        <p:spPr>
          <a:xfrm>
            <a:off x="9334500" y="1784985"/>
            <a:ext cx="2660650" cy="3538220"/>
          </a:xfrm>
          <a:prstGeom prst="rect">
            <a:avLst/>
          </a:prstGeom>
          <a:noFill/>
        </p:spPr>
        <p:txBody>
          <a:bodyPr wrap="square" rtlCol="0">
            <a:spAutoFit/>
          </a:bodyPr>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PYTHON</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SQL</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dATABRICKS</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data factory</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Synapse Analytics</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storage accounts</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a:p>
            <a:pPr marL="0" marR="0" lvl="0" indent="0" algn="ctr" defTabSz="914400" rtl="0" eaLnBrk="1" fontAlgn="auto" latinLnBrk="0" hangingPunct="1">
              <a:lnSpc>
                <a:spcPct val="200000"/>
              </a:lnSpc>
              <a:spcBef>
                <a:spcPts val="0"/>
              </a:spcBef>
              <a:spcAft>
                <a:spcPts val="0"/>
              </a:spcAft>
              <a:buClrTx/>
              <a:buSzTx/>
              <a:buFontTx/>
              <a:buNone/>
              <a:defRPr/>
            </a:pPr>
            <a:r>
              <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rPr>
              <a:t>power bi</a:t>
            </a:r>
            <a:endParaRPr kumimoji="0" lang="nl-NL" altLang="en-US" sz="1600" b="1" i="1" u="none" strike="noStrike" kern="1200" cap="none" spc="0" normalizeH="0" baseline="0" noProof="0" dirty="0">
              <a:ln>
                <a:noFill/>
              </a:ln>
              <a:solidFill>
                <a:schemeClr val="accent1">
                  <a:lumMod val="60000"/>
                  <a:lumOff val="40000"/>
                </a:schemeClr>
              </a:solidFill>
              <a:effectLst/>
              <a:uLnTx/>
              <a:uFillTx/>
              <a:latin typeface="Couture" panose="020B0804020202020204" charset="0"/>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85185E-6 L -0.73477 0.00116 " pathEditMode="relative" rAng="0" ptsTypes="AA">
                                      <p:cBhvr>
                                        <p:cTn id="6" dur="2000" fill="hold"/>
                                        <p:tgtEl>
                                          <p:spTgt spid="18"/>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pic>
        <p:nvPicPr>
          <p:cNvPr id="5" name="Picture 83"/>
          <p:cNvPicPr>
            <a:picLocks noChangeAspect="1"/>
          </p:cNvPicPr>
          <p:nvPr/>
        </p:nvPicPr>
        <p:blipFill rotWithShape="1">
          <a:blip r:embed="rId1">
            <a:extLst>
              <a:ext uri="{28A0092B-C50C-407E-A947-70E740481C1C}">
                <a14:useLocalDpi xmlns:a14="http://schemas.microsoft.com/office/drawing/2010/main" val="0"/>
              </a:ext>
            </a:extLst>
          </a:blip>
          <a:srcRect l="31574" t="445" r="44612" b="-445"/>
          <a:stretch>
            <a:fillRect/>
          </a:stretch>
        </p:blipFill>
        <p:spPr>
          <a:xfrm rot="7799341">
            <a:off x="-2015950" y="4281308"/>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6" name="Picture 81" descr="Renkli grafik verileri fotoğrafını kapatın"/>
          <p:cNvPicPr>
            <a:picLocks noChangeAspect="1"/>
          </p:cNvPicPr>
          <p:nvPr/>
        </p:nvPicPr>
        <p:blipFill>
          <a:blip r:embed="rId2">
            <a:extLst>
              <a:ext uri="{28A0092B-C50C-407E-A947-70E740481C1C}">
                <a14:useLocalDpi xmlns:a14="http://schemas.microsoft.com/office/drawing/2010/main" val="0"/>
              </a:ext>
            </a:extLst>
          </a:blip>
          <a:srcRect l="32699" r="32699"/>
          <a:stretch>
            <a:fillRect/>
          </a:stretch>
        </p:blipFill>
        <p:spPr>
          <a:xfrm rot="10499724">
            <a:off x="-2998260" y="2617478"/>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7" name="Picture 79" descr="Formüller içeren arka plan"/>
          <p:cNvPicPr>
            <a:picLocks noChangeAspect="1"/>
          </p:cNvPicPr>
          <p:nvPr/>
        </p:nvPicPr>
        <p:blipFill rotWithShape="1">
          <a:blip r:embed="rId3">
            <a:extLst>
              <a:ext uri="{28A0092B-C50C-407E-A947-70E740481C1C}">
                <a14:useLocalDpi xmlns:a14="http://schemas.microsoft.com/office/drawing/2010/main" val="0"/>
              </a:ext>
            </a:extLst>
          </a:blip>
          <a:srcRect l="19487" t="-300" r="38757" b="940"/>
          <a:stretch>
            <a:fillRect/>
          </a:stretch>
        </p:blipFill>
        <p:spPr>
          <a:xfrm rot="13199724">
            <a:off x="-2319476" y="815163"/>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8" name="Picture 77" descr="Yeşil kurdele 'de Sarmalanan küçük evden yakından kapat"/>
          <p:cNvPicPr>
            <a:picLocks noChangeAspect="1"/>
          </p:cNvPicPr>
          <p:nvPr/>
        </p:nvPicPr>
        <p:blipFill rotWithShape="1">
          <a:blip r:embed="rId4">
            <a:extLst>
              <a:ext uri="{28A0092B-C50C-407E-A947-70E740481C1C}">
                <a14:useLocalDpi xmlns:a14="http://schemas.microsoft.com/office/drawing/2010/main" val="0"/>
              </a:ext>
            </a:extLst>
          </a:blip>
          <a:srcRect l="14379" t="-961" r="50209" b="961"/>
          <a:stretch>
            <a:fillRect/>
          </a:stretch>
        </p:blipFill>
        <p:spPr>
          <a:xfrm rot="16799724">
            <a:off x="-511672" y="241382"/>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9" name="Picture 75"/>
          <p:cNvPicPr>
            <a:picLocks noChangeAspect="1"/>
          </p:cNvPicPr>
          <p:nvPr/>
        </p:nvPicPr>
        <p:blipFill>
          <a:blip r:embed="rId5">
            <a:extLst>
              <a:ext uri="{28A0092B-C50C-407E-A947-70E740481C1C}">
                <a14:useLocalDpi xmlns:a14="http://schemas.microsoft.com/office/drawing/2010/main" val="0"/>
              </a:ext>
            </a:extLst>
          </a:blip>
          <a:srcRect t="4077" b="4077"/>
          <a:stretch>
            <a:fillRect/>
          </a:stretch>
        </p:blipFill>
        <p:spPr>
          <a:xfrm rot="19499724">
            <a:off x="1628903" y="151635"/>
            <a:ext cx="1912436" cy="3513014"/>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0" name="Picture 73" descr="Tam isabet etmiş bir ok"/>
          <p:cNvPicPr>
            <a:picLocks noChangeAspect="1"/>
          </p:cNvPicPr>
          <p:nvPr/>
        </p:nvPicPr>
        <p:blipFill rotWithShape="1">
          <a:blip r:embed="rId6">
            <a:extLst>
              <a:ext uri="{28A0092B-C50C-407E-A947-70E740481C1C}">
                <a14:useLocalDpi xmlns:a14="http://schemas.microsoft.com/office/drawing/2010/main" val="0"/>
              </a:ext>
            </a:extLst>
          </a:blip>
          <a:srcRect l="46294" t="857" r="17422" b="-857"/>
          <a:stretch>
            <a:fillRect/>
          </a:stretch>
        </p:blipFill>
        <p:spPr>
          <a:xfrm rot="1499724">
            <a:off x="1244553" y="3186737"/>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1" name="Picture 70"/>
          <p:cNvPicPr>
            <a:picLocks noChangeAspect="1"/>
          </p:cNvPicPr>
          <p:nvPr/>
        </p:nvPicPr>
        <p:blipFill>
          <a:blip r:embed="rId7">
            <a:extLst>
              <a:ext uri="{28A0092B-C50C-407E-A947-70E740481C1C}">
                <a14:useLocalDpi xmlns:a14="http://schemas.microsoft.com/office/drawing/2010/main" val="0"/>
              </a:ext>
            </a:extLst>
          </a:blip>
          <a:srcRect l="3653" r="3653"/>
          <a:stretch>
            <a:fillRect/>
          </a:stretch>
        </p:blipFill>
        <p:spPr>
          <a:xfrm rot="5107239">
            <a:off x="-133238" y="450816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75170" b="-2356"/>
          <a:stretch>
            <a:fillRect/>
          </a:stretch>
        </p:blipFill>
        <p:spPr>
          <a:xfrm>
            <a:off x="11318618" y="6212118"/>
            <a:ext cx="618129" cy="553303"/>
          </a:xfrm>
          <a:prstGeom prst="rect">
            <a:avLst/>
          </a:prstGeom>
        </p:spPr>
      </p:pic>
      <p:sp>
        <p:nvSpPr>
          <p:cNvPr id="12" name="TextBox 1"/>
          <p:cNvSpPr txBox="1"/>
          <p:nvPr/>
        </p:nvSpPr>
        <p:spPr>
          <a:xfrm>
            <a:off x="5358054" y="17944"/>
            <a:ext cx="3035935" cy="829945"/>
          </a:xfrm>
          <a:prstGeom prst="rect">
            <a:avLst/>
          </a:prstGeom>
          <a:noFill/>
        </p:spPr>
        <p:txBody>
          <a:bodyPr wrap="none" rtlCol="0">
            <a:spAutoFit/>
          </a:bodyPr>
          <a:p>
            <a:pPr algn="l"/>
            <a:r>
              <a:rPr lang="nl-NL" altLang="en-US" sz="4800" dirty="0">
                <a:solidFill>
                  <a:schemeClr val="bg1"/>
                </a:solidFill>
                <a:latin typeface="Couture" panose="020B0804020202020204" charset="0"/>
                <a:sym typeface="+mn-ea"/>
              </a:rPr>
              <a:t>results</a:t>
            </a:r>
            <a:endParaRPr lang="nl-NL" altLang="en-US" sz="4800" dirty="0">
              <a:solidFill>
                <a:schemeClr val="bg1"/>
              </a:solidFill>
              <a:latin typeface="Couture" panose="020B0804020202020204" charset="0"/>
              <a:sym typeface="+mn-ea"/>
            </a:endParaRPr>
          </a:p>
        </p:txBody>
      </p:sp>
      <p:cxnSp>
        <p:nvCxnSpPr>
          <p:cNvPr id="15" name="Düz Bağlayıcı 14"/>
          <p:cNvCxnSpPr/>
          <p:nvPr/>
        </p:nvCxnSpPr>
        <p:spPr>
          <a:xfrm flipV="1">
            <a:off x="5404198" y="891880"/>
            <a:ext cx="2901950" cy="82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164965" y="2442845"/>
            <a:ext cx="1885950" cy="1852809"/>
            <a:chOff x="6633" y="4257"/>
            <a:chExt cx="2510" cy="2290"/>
          </a:xfrm>
        </p:grpSpPr>
        <p:pic>
          <p:nvPicPr>
            <p:cNvPr id="23" name="Picture 22" descr="reorganization_5116474"/>
            <p:cNvPicPr>
              <a:picLocks noChangeAspect="1"/>
            </p:cNvPicPr>
            <p:nvPr/>
          </p:nvPicPr>
          <p:blipFill>
            <a:blip r:embed="rId10"/>
            <a:srcRect t="36086"/>
            <a:stretch>
              <a:fillRect/>
            </a:stretch>
          </p:blipFill>
          <p:spPr>
            <a:xfrm>
              <a:off x="6914" y="4978"/>
              <a:ext cx="1998" cy="1277"/>
            </a:xfrm>
            <a:prstGeom prst="rect">
              <a:avLst/>
            </a:prstGeom>
          </p:spPr>
        </p:pic>
        <p:pic>
          <p:nvPicPr>
            <p:cNvPr id="24" name="Picture 23" descr="reorganization_5116474"/>
            <p:cNvPicPr>
              <a:picLocks noChangeAspect="1"/>
            </p:cNvPicPr>
            <p:nvPr/>
          </p:nvPicPr>
          <p:blipFill>
            <a:blip r:embed="rId10"/>
            <a:srcRect l="35335" r="35385" b="71071"/>
            <a:stretch>
              <a:fillRect/>
            </a:stretch>
          </p:blipFill>
          <p:spPr>
            <a:xfrm>
              <a:off x="7621" y="4257"/>
              <a:ext cx="585" cy="578"/>
            </a:xfrm>
            <a:prstGeom prst="rect">
              <a:avLst/>
            </a:prstGeom>
          </p:spPr>
        </p:pic>
        <p:sp>
          <p:nvSpPr>
            <p:cNvPr id="27" name="TextBox 1"/>
            <p:cNvSpPr txBox="1"/>
            <p:nvPr/>
          </p:nvSpPr>
          <p:spPr>
            <a:xfrm>
              <a:off x="6633" y="6111"/>
              <a:ext cx="2510" cy="436"/>
            </a:xfrm>
            <a:prstGeom prst="rect">
              <a:avLst/>
            </a:prstGeom>
            <a:noFill/>
          </p:spPr>
          <p:txBody>
            <a:bodyPr wrap="square" rtlCol="0">
              <a:spAutoFit/>
            </a:bodyPr>
            <a:p>
              <a:pPr algn="ctr"/>
              <a:r>
                <a:rPr lang="nl-NL" altLang="en-US" sz="1700" dirty="0">
                  <a:solidFill>
                    <a:schemeClr val="accent6">
                      <a:lumMod val="60000"/>
                      <a:lumOff val="40000"/>
                    </a:schemeClr>
                  </a:solidFill>
                  <a:latin typeface="Comic Sans MS" panose="030F0702030302020204" charset="0"/>
                  <a:cs typeface="Comic Sans MS" panose="030F0702030302020204" charset="0"/>
                  <a:sym typeface="+mn-ea"/>
                </a:rPr>
                <a:t>Decisions Group</a:t>
              </a:r>
              <a:endParaRPr lang="nl-NL" altLang="en-US" sz="1700" dirty="0">
                <a:solidFill>
                  <a:schemeClr val="accent6">
                    <a:lumMod val="60000"/>
                    <a:lumOff val="40000"/>
                  </a:schemeClr>
                </a:solidFill>
                <a:latin typeface="Comic Sans MS" panose="030F0702030302020204" charset="0"/>
                <a:cs typeface="Comic Sans MS" panose="030F0702030302020204" charset="0"/>
                <a:sym typeface="+mn-ea"/>
              </a:endParaRPr>
            </a:p>
          </p:txBody>
        </p:sp>
      </p:grpSp>
      <p:grpSp>
        <p:nvGrpSpPr>
          <p:cNvPr id="22" name="Group 21"/>
          <p:cNvGrpSpPr/>
          <p:nvPr/>
        </p:nvGrpSpPr>
        <p:grpSpPr>
          <a:xfrm>
            <a:off x="9613265" y="4052570"/>
            <a:ext cx="1172210" cy="1233170"/>
            <a:chOff x="16507" y="4958"/>
            <a:chExt cx="1846" cy="1942"/>
          </a:xfrm>
        </p:grpSpPr>
        <p:pic>
          <p:nvPicPr>
            <p:cNvPr id="29" name="Picture 28" descr="—Pngtree—casual dress code icon image_9026724"/>
            <p:cNvPicPr>
              <a:picLocks noChangeAspect="1"/>
            </p:cNvPicPr>
            <p:nvPr/>
          </p:nvPicPr>
          <p:blipFill>
            <a:blip r:embed="rId11"/>
            <a:stretch>
              <a:fillRect/>
            </a:stretch>
          </p:blipFill>
          <p:spPr>
            <a:xfrm>
              <a:off x="16524" y="4958"/>
              <a:ext cx="1631" cy="1631"/>
            </a:xfrm>
            <a:prstGeom prst="rect">
              <a:avLst/>
            </a:prstGeom>
          </p:spPr>
        </p:pic>
        <p:sp>
          <p:nvSpPr>
            <p:cNvPr id="30" name="TextBox 1"/>
            <p:cNvSpPr txBox="1"/>
            <p:nvPr/>
          </p:nvSpPr>
          <p:spPr>
            <a:xfrm>
              <a:off x="16507" y="6394"/>
              <a:ext cx="1847" cy="507"/>
            </a:xfrm>
            <a:prstGeom prst="rect">
              <a:avLst/>
            </a:prstGeom>
            <a:noFill/>
          </p:spPr>
          <p:txBody>
            <a:bodyPr wrap="none" rtlCol="0">
              <a:spAutoFit/>
            </a:bodyPr>
            <a:p>
              <a:pPr algn="l"/>
              <a:r>
                <a:rPr lang="nl-NL" altLang="en-US" sz="1500" dirty="0">
                  <a:solidFill>
                    <a:srgbClr val="FFFF00"/>
                  </a:solidFill>
                  <a:latin typeface="Comic Sans MS" panose="030F0702030302020204" charset="0"/>
                  <a:cs typeface="Comic Sans MS" panose="030F0702030302020204" charset="0"/>
                  <a:sym typeface="+mn-ea"/>
                </a:rPr>
                <a:t>Dress code</a:t>
              </a:r>
              <a:endParaRPr lang="nl-NL" altLang="en-US" sz="1500" dirty="0">
                <a:solidFill>
                  <a:srgbClr val="FFFF00"/>
                </a:solidFill>
                <a:latin typeface="Comic Sans MS" panose="030F0702030302020204" charset="0"/>
                <a:cs typeface="Comic Sans MS" panose="030F0702030302020204" charset="0"/>
                <a:sym typeface="+mn-ea"/>
              </a:endParaRPr>
            </a:p>
          </p:txBody>
        </p:sp>
      </p:grpSp>
      <p:grpSp>
        <p:nvGrpSpPr>
          <p:cNvPr id="16" name="Group 15"/>
          <p:cNvGrpSpPr/>
          <p:nvPr/>
        </p:nvGrpSpPr>
        <p:grpSpPr>
          <a:xfrm>
            <a:off x="6549390" y="4756150"/>
            <a:ext cx="1935480" cy="1521460"/>
            <a:chOff x="10784" y="4126"/>
            <a:chExt cx="3048" cy="2396"/>
          </a:xfrm>
        </p:grpSpPr>
        <p:pic>
          <p:nvPicPr>
            <p:cNvPr id="31" name="Picture 30" descr="kisspng-clip-art-organizational-structure-image-illustrati-komunikasi-organisasi-5b7b721f32bb81.1465456315348167992078"/>
            <p:cNvPicPr>
              <a:picLocks noChangeAspect="1"/>
            </p:cNvPicPr>
            <p:nvPr/>
          </p:nvPicPr>
          <p:blipFill>
            <a:blip r:embed="rId12"/>
            <a:stretch>
              <a:fillRect/>
            </a:stretch>
          </p:blipFill>
          <p:spPr>
            <a:xfrm>
              <a:off x="10784" y="4126"/>
              <a:ext cx="2905" cy="2150"/>
            </a:xfrm>
            <a:prstGeom prst="rect">
              <a:avLst/>
            </a:prstGeom>
          </p:spPr>
        </p:pic>
        <p:sp>
          <p:nvSpPr>
            <p:cNvPr id="33" name="TextBox 1"/>
            <p:cNvSpPr txBox="1"/>
            <p:nvPr/>
          </p:nvSpPr>
          <p:spPr>
            <a:xfrm>
              <a:off x="11984" y="5652"/>
              <a:ext cx="1848" cy="871"/>
            </a:xfrm>
            <a:prstGeom prst="rect">
              <a:avLst/>
            </a:prstGeom>
            <a:noFill/>
          </p:spPr>
          <p:txBody>
            <a:bodyPr wrap="square" rtlCol="0">
              <a:spAutoFit/>
            </a:bodyPr>
            <a:p>
              <a:pPr algn="ctr"/>
              <a:r>
                <a:rPr lang="nl-NL" altLang="en-US" sz="1500" dirty="0">
                  <a:solidFill>
                    <a:schemeClr val="bg2">
                      <a:lumMod val="90000"/>
                    </a:schemeClr>
                  </a:solidFill>
                  <a:latin typeface="Comic Sans MS" panose="030F0702030302020204" charset="0"/>
                  <a:cs typeface="Comic Sans MS" panose="030F0702030302020204" charset="0"/>
                  <a:sym typeface="+mn-ea"/>
                </a:rPr>
                <a:t>Hierarchy Flat</a:t>
              </a:r>
              <a:endParaRPr lang="nl-NL" altLang="en-US" sz="1500" dirty="0">
                <a:solidFill>
                  <a:schemeClr val="bg2">
                    <a:lumMod val="90000"/>
                  </a:schemeClr>
                </a:solidFill>
                <a:latin typeface="Comic Sans MS" panose="030F0702030302020204" charset="0"/>
                <a:cs typeface="Comic Sans MS" panose="030F0702030302020204" charset="0"/>
                <a:sym typeface="+mn-ea"/>
              </a:endParaRPr>
            </a:p>
          </p:txBody>
        </p:sp>
      </p:grpSp>
      <p:grpSp>
        <p:nvGrpSpPr>
          <p:cNvPr id="18" name="Group 17"/>
          <p:cNvGrpSpPr/>
          <p:nvPr/>
        </p:nvGrpSpPr>
        <p:grpSpPr>
          <a:xfrm>
            <a:off x="5953125" y="1222375"/>
            <a:ext cx="1778000" cy="1083945"/>
            <a:chOff x="12778" y="2190"/>
            <a:chExt cx="2800" cy="1707"/>
          </a:xfrm>
        </p:grpSpPr>
        <p:pic>
          <p:nvPicPr>
            <p:cNvPr id="35" name="Picture 34" descr="timetable_3387871"/>
            <p:cNvPicPr>
              <a:picLocks noChangeAspect="1"/>
            </p:cNvPicPr>
            <p:nvPr/>
          </p:nvPicPr>
          <p:blipFill>
            <a:blip r:embed="rId13"/>
            <a:stretch>
              <a:fillRect/>
            </a:stretch>
          </p:blipFill>
          <p:spPr>
            <a:xfrm>
              <a:off x="13608" y="2190"/>
              <a:ext cx="1142" cy="1142"/>
            </a:xfrm>
            <a:prstGeom prst="rect">
              <a:avLst/>
            </a:prstGeom>
          </p:spPr>
        </p:pic>
        <p:sp>
          <p:nvSpPr>
            <p:cNvPr id="36" name="TextBox 1"/>
            <p:cNvSpPr txBox="1"/>
            <p:nvPr/>
          </p:nvSpPr>
          <p:spPr>
            <a:xfrm>
              <a:off x="12778" y="3317"/>
              <a:ext cx="2801" cy="580"/>
            </a:xfrm>
            <a:prstGeom prst="rect">
              <a:avLst/>
            </a:prstGeom>
            <a:noFill/>
          </p:spPr>
          <p:txBody>
            <a:bodyPr wrap="square" rtlCol="0">
              <a:spAutoFit/>
            </a:bodyPr>
            <a:p>
              <a:pPr algn="ctr"/>
              <a:r>
                <a:rPr lang="nl-NL" altLang="en-US" dirty="0">
                  <a:solidFill>
                    <a:schemeClr val="accent6">
                      <a:lumMod val="40000"/>
                      <a:lumOff val="60000"/>
                    </a:schemeClr>
                  </a:solidFill>
                  <a:latin typeface="Comic Sans MS" panose="030F0702030302020204" charset="0"/>
                  <a:cs typeface="Comic Sans MS" panose="030F0702030302020204" charset="0"/>
                  <a:sym typeface="+mn-ea"/>
                </a:rPr>
                <a:t>Appointments</a:t>
              </a:r>
              <a:endParaRPr lang="nl-NL" altLang="en-US" dirty="0">
                <a:solidFill>
                  <a:schemeClr val="accent6">
                    <a:lumMod val="40000"/>
                    <a:lumOff val="60000"/>
                  </a:schemeClr>
                </a:solidFill>
                <a:latin typeface="Comic Sans MS" panose="030F0702030302020204" charset="0"/>
                <a:cs typeface="Comic Sans MS" panose="030F0702030302020204" charset="0"/>
                <a:sym typeface="+mn-ea"/>
              </a:endParaRPr>
            </a:p>
          </p:txBody>
        </p:sp>
      </p:grpSp>
      <p:grpSp>
        <p:nvGrpSpPr>
          <p:cNvPr id="21" name="Group 20"/>
          <p:cNvGrpSpPr/>
          <p:nvPr/>
        </p:nvGrpSpPr>
        <p:grpSpPr>
          <a:xfrm>
            <a:off x="9073515" y="1401445"/>
            <a:ext cx="1993900" cy="1609725"/>
            <a:chOff x="15657" y="2230"/>
            <a:chExt cx="3140" cy="2535"/>
          </a:xfrm>
        </p:grpSpPr>
        <p:pic>
          <p:nvPicPr>
            <p:cNvPr id="37" name="Picture 36" descr="kisspng-time-management-stock-photography-change-managemen-activity-5ac3c00201def8.0167964815227781140077"/>
            <p:cNvPicPr>
              <a:picLocks noChangeAspect="1"/>
            </p:cNvPicPr>
            <p:nvPr/>
          </p:nvPicPr>
          <p:blipFill>
            <a:blip r:embed="rId14"/>
            <a:stretch>
              <a:fillRect/>
            </a:stretch>
          </p:blipFill>
          <p:spPr>
            <a:xfrm>
              <a:off x="16294" y="2230"/>
              <a:ext cx="1861" cy="1861"/>
            </a:xfrm>
            <a:prstGeom prst="rect">
              <a:avLst/>
            </a:prstGeom>
          </p:spPr>
        </p:pic>
        <p:sp>
          <p:nvSpPr>
            <p:cNvPr id="38" name="TextBox 1"/>
            <p:cNvSpPr txBox="1"/>
            <p:nvPr/>
          </p:nvSpPr>
          <p:spPr>
            <a:xfrm>
              <a:off x="15657" y="4235"/>
              <a:ext cx="3141" cy="531"/>
            </a:xfrm>
            <a:prstGeom prst="rect">
              <a:avLst/>
            </a:prstGeom>
            <a:noFill/>
          </p:spPr>
          <p:txBody>
            <a:bodyPr wrap="square" rtlCol="0">
              <a:spAutoFit/>
            </a:bodyPr>
            <a:p>
              <a:pPr algn="ctr"/>
              <a:r>
                <a:rPr lang="nl-NL" altLang="en-US" sz="1600" dirty="0">
                  <a:solidFill>
                    <a:schemeClr val="accent2">
                      <a:lumMod val="75000"/>
                    </a:schemeClr>
                  </a:solidFill>
                  <a:latin typeface="Comic Sans MS" panose="030F0702030302020204" charset="0"/>
                  <a:cs typeface="Comic Sans MS" panose="030F0702030302020204" charset="0"/>
                  <a:sym typeface="+mn-ea"/>
                </a:rPr>
                <a:t>Time Perception</a:t>
              </a:r>
              <a:endParaRPr lang="nl-NL" altLang="en-US" sz="1600" dirty="0">
                <a:solidFill>
                  <a:schemeClr val="accent2">
                    <a:lumMod val="75000"/>
                  </a:schemeClr>
                </a:solidFill>
                <a:latin typeface="Comic Sans MS" panose="030F0702030302020204" charset="0"/>
                <a:cs typeface="Comic Sans MS" panose="030F0702030302020204" charset="0"/>
                <a:sym typeface="+mn-ea"/>
              </a:endParaRPr>
            </a:p>
          </p:txBody>
        </p:sp>
      </p:grpSp>
      <p:grpSp>
        <p:nvGrpSpPr>
          <p:cNvPr id="17" name="Group 16"/>
          <p:cNvGrpSpPr/>
          <p:nvPr/>
        </p:nvGrpSpPr>
        <p:grpSpPr>
          <a:xfrm>
            <a:off x="6480175" y="2668905"/>
            <a:ext cx="2609215" cy="1444625"/>
            <a:chOff x="8699" y="1582"/>
            <a:chExt cx="4109" cy="2275"/>
          </a:xfrm>
        </p:grpSpPr>
        <p:sp>
          <p:nvSpPr>
            <p:cNvPr id="20" name="TextBox 1"/>
            <p:cNvSpPr txBox="1"/>
            <p:nvPr/>
          </p:nvSpPr>
          <p:spPr>
            <a:xfrm>
              <a:off x="8864" y="3133"/>
              <a:ext cx="3945" cy="725"/>
            </a:xfrm>
            <a:prstGeom prst="rect">
              <a:avLst/>
            </a:prstGeom>
            <a:noFill/>
          </p:spPr>
          <p:txBody>
            <a:bodyPr wrap="none" rtlCol="0">
              <a:spAutoFit/>
            </a:bodyPr>
            <a:p>
              <a:pPr algn="l"/>
              <a:r>
                <a:rPr lang="nl-NL" altLang="en-US" sz="2400" dirty="0">
                  <a:solidFill>
                    <a:srgbClr val="FFC000"/>
                  </a:solidFill>
                  <a:latin typeface="Comic Sans MS" panose="030F0702030302020204" charset="0"/>
                  <a:cs typeface="Comic Sans MS" panose="030F0702030302020204" charset="0"/>
                  <a:sym typeface="+mn-ea"/>
                </a:rPr>
                <a:t>NETHERLANDS</a:t>
              </a:r>
              <a:endParaRPr lang="nl-NL" altLang="en-US" sz="2400" dirty="0">
                <a:solidFill>
                  <a:srgbClr val="FFC000"/>
                </a:solidFill>
                <a:latin typeface="Comic Sans MS" panose="030F0702030302020204" charset="0"/>
                <a:cs typeface="Comic Sans MS" panose="030F0702030302020204" charset="0"/>
                <a:sym typeface="+mn-ea"/>
              </a:endParaRPr>
            </a:p>
          </p:txBody>
        </p:sp>
        <p:pic>
          <p:nvPicPr>
            <p:cNvPr id="2" name="Picture 1" descr="—Pngtree—mill green windmill clip art_6103780"/>
            <p:cNvPicPr>
              <a:picLocks noChangeAspect="1"/>
            </p:cNvPicPr>
            <p:nvPr/>
          </p:nvPicPr>
          <p:blipFill>
            <a:blip r:embed="rId15"/>
            <a:stretch>
              <a:fillRect/>
            </a:stretch>
          </p:blipFill>
          <p:spPr>
            <a:xfrm>
              <a:off x="8699" y="1582"/>
              <a:ext cx="1735" cy="1735"/>
            </a:xfrm>
            <a:prstGeom prst="rect">
              <a:avLst/>
            </a:prstGeom>
          </p:spPr>
        </p:pic>
        <p:pic>
          <p:nvPicPr>
            <p:cNvPr id="13" name="Picture 12" descr="Picture1_transparent"/>
            <p:cNvPicPr>
              <a:picLocks noChangeAspect="1"/>
            </p:cNvPicPr>
            <p:nvPr/>
          </p:nvPicPr>
          <p:blipFill>
            <a:blip r:embed="rId16"/>
            <a:srcRect l="36298" t="5427" r="41625" b="76190"/>
            <a:stretch>
              <a:fillRect/>
            </a:stretch>
          </p:blipFill>
          <p:spPr>
            <a:xfrm>
              <a:off x="10182" y="1628"/>
              <a:ext cx="2043" cy="1547"/>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0235B"/>
        </a:solidFill>
        <a:effectLst/>
      </p:bgPr>
    </p:bg>
    <p:spTree>
      <p:nvGrpSpPr>
        <p:cNvPr id="1" name=""/>
        <p:cNvGrpSpPr/>
        <p:nvPr/>
      </p:nvGrpSpPr>
      <p:grpSpPr>
        <a:xfrm>
          <a:off x="0" y="0"/>
          <a:ext cx="0" cy="0"/>
          <a:chOff x="0" y="0"/>
          <a:chExt cx="0" cy="0"/>
        </a:xfrm>
      </p:grpSpPr>
      <p:grpSp>
        <p:nvGrpSpPr>
          <p:cNvPr id="16" name="Grup 15"/>
          <p:cNvGrpSpPr/>
          <p:nvPr/>
        </p:nvGrpSpPr>
        <p:grpSpPr>
          <a:xfrm>
            <a:off x="13160154" y="228958"/>
            <a:ext cx="6473247" cy="671177"/>
            <a:chOff x="13160154" y="228958"/>
            <a:chExt cx="6473247" cy="671177"/>
          </a:xfrm>
        </p:grpSpPr>
        <p:sp>
          <p:nvSpPr>
            <p:cNvPr id="17" name="TextBox 1"/>
            <p:cNvSpPr txBox="1"/>
            <p:nvPr/>
          </p:nvSpPr>
          <p:spPr>
            <a:xfrm>
              <a:off x="13160154" y="228958"/>
              <a:ext cx="6473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3200" dirty="0">
                  <a:solidFill>
                    <a:prstClr val="white"/>
                  </a:solidFill>
                  <a:latin typeface="Couture" panose="020B0804020202020204" charset="0"/>
                </a:rPr>
                <a:t>Snowflake – star schema</a:t>
              </a:r>
              <a:endParaRPr kumimoji="0" lang="en-US" sz="32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cxnSp>
          <p:nvCxnSpPr>
            <p:cNvPr id="18" name="Düz Bağlayıcı 17"/>
            <p:cNvCxnSpPr/>
            <p:nvPr/>
          </p:nvCxnSpPr>
          <p:spPr>
            <a:xfrm>
              <a:off x="13276636" y="900135"/>
              <a:ext cx="522237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Microsoft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Data</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5"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7566107">
            <a:off x="-291143" y="11043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9"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20266490">
            <a:off x="1607423" y="785079"/>
            <a:ext cx="1610261" cy="3103308"/>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0"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1366490">
            <a:off x="1024932" y="333133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1"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4966490">
            <a:off x="-493805" y="4370831"/>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2"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7666490">
            <a:off x="-2342161" y="3841967"/>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3"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1266490">
            <a:off x="-3050541" y="21083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4"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4874005">
            <a:off x="-2255100" y="51024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pic>
        <p:nvPicPr>
          <p:cNvPr id="8" name="Resim 7" descr="metin, ekran görüntüsü, diyagram, tasarım içeren bir resim&#10;&#10;Açıklama otomatik olarak oluşturuldu"/>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4214" y="1248336"/>
            <a:ext cx="7958038" cy="4584435"/>
          </a:xfrm>
          <a:prstGeom prst="rect">
            <a:avLst/>
          </a:prstGeom>
        </p:spPr>
      </p:pic>
      <p:pic>
        <p:nvPicPr>
          <p:cNvPr id="10" name="Resim 9" descr="metin, ekran görüntüsü, diyagram, tasarım içeren bir resim&#10;&#10;Açıklama otomatik olarak oluşturuldu"/>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4214" y="1254468"/>
            <a:ext cx="7958038" cy="4601245"/>
          </a:xfrm>
          <a:prstGeom prst="rect">
            <a:avLst/>
          </a:prstGeom>
        </p:spPr>
      </p:pic>
      <p:pic>
        <p:nvPicPr>
          <p:cNvPr id="12" name="Slayt Önizlemesi 11">
            <a:hlinkClick r:id="rId12" action="ppaction://hlinksldjump"/>
          </p:cNvPr>
          <p:cNvPicPr>
            <a:picLocks noGrp="1" noRot="1" noChangeAspect="1" noMove="1" noResize="1" noEditPoints="1" noAdjustHandles="1" noChangeArrowheads="1" noChangeShapeType="1"/>
          </p:cNvPicPr>
          <p:nvPr/>
        </p:nvPicPr>
        <p:blipFill>
          <a:blip r:embed="rId13"/>
          <a:stretch>
            <a:fillRect/>
          </a:stretch>
        </p:blipFill>
        <p:spPr>
          <a:xfrm>
            <a:off x="9631536" y="5947512"/>
            <a:ext cx="1401217" cy="788185"/>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4.07407E-6 L -0.73476 0.00115 " pathEditMode="relative" rAng="0" ptsTypes="AA">
                                      <p:cBhvr>
                                        <p:cTn id="6" dur="1000" fill="hold"/>
                                        <p:tgtEl>
                                          <p:spTgt spid="16"/>
                                        </p:tgtEl>
                                        <p:attrNameLst>
                                          <p:attrName>ppt_x</p:attrName>
                                          <p:attrName>ppt_y</p:attrName>
                                        </p:attrNameLst>
                                      </p:cBhvr>
                                      <p:rCtr x="-36745" y="46"/>
                                    </p:animMotion>
                                  </p:childTnLst>
                                </p:cTn>
                              </p:par>
                              <p:par>
                                <p:cTn id="7" presetID="21"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heel(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xit" presetSubtype="1" fill="hold" nodeType="clickEffect">
                                  <p:stCondLst>
                                    <p:cond delay="0"/>
                                  </p:stCondLst>
                                  <p:childTnLst>
                                    <p:animEffect transition="out" filter="wheel(1)">
                                      <p:cBhvr>
                                        <p:cTn id="13" dur="1000"/>
                                        <p:tgtEl>
                                          <p:spTgt spid="8"/>
                                        </p:tgtEl>
                                      </p:cBhvr>
                                    </p:animEffect>
                                    <p:set>
                                      <p:cBhvr>
                                        <p:cTn id="14" dur="1" fill="hold">
                                          <p:stCondLst>
                                            <p:cond delay="999"/>
                                          </p:stCondLst>
                                        </p:cTn>
                                        <p:tgtEl>
                                          <p:spTgt spid="8"/>
                                        </p:tgtEl>
                                        <p:attrNameLst>
                                          <p:attrName>style.visibility</p:attrName>
                                        </p:attrNameLst>
                                      </p:cBhvr>
                                      <p:to>
                                        <p:strVal val="hidden"/>
                                      </p:to>
                                    </p:set>
                                  </p:childTnLst>
                                </p:cTn>
                              </p:par>
                              <p:par>
                                <p:cTn id="15" presetID="21"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3" name="TextBox 1"/>
          <p:cNvSpPr txBox="1"/>
          <p:nvPr/>
        </p:nvSpPr>
        <p:spPr>
          <a:xfrm>
            <a:off x="3336214" y="17944"/>
            <a:ext cx="5416868" cy="830997"/>
          </a:xfrm>
          <a:prstGeom prst="rect">
            <a:avLst/>
          </a:prstGeom>
          <a:noFill/>
        </p:spPr>
        <p:txBody>
          <a:bodyPr wrap="none" rtlCol="0">
            <a:spAutoFit/>
          </a:bodyPr>
          <a:lstStyle/>
          <a:p>
            <a:r>
              <a:rPr lang="en-US" sz="4800" dirty="0">
                <a:solidFill>
                  <a:schemeClr val="bg1"/>
                </a:solidFill>
                <a:latin typeface="Couture" panose="020B0804020202020204" charset="0"/>
              </a:rPr>
              <a:t>Team members</a:t>
            </a:r>
            <a:endParaRPr lang="en-US" sz="4800" dirty="0">
              <a:solidFill>
                <a:schemeClr val="bg1"/>
              </a:solidFill>
              <a:latin typeface="Couture" panose="020B0804020202020204" charset="0"/>
            </a:endParaRPr>
          </a:p>
        </p:txBody>
      </p:sp>
      <p:cxnSp>
        <p:nvCxnSpPr>
          <p:cNvPr id="15" name="Düz Bağlayıcı 14"/>
          <p:cNvCxnSpPr/>
          <p:nvPr/>
        </p:nvCxnSpPr>
        <p:spPr>
          <a:xfrm>
            <a:off x="3382358" y="900135"/>
            <a:ext cx="567495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Metin kutusu 28"/>
          <p:cNvSpPr txBox="1"/>
          <p:nvPr/>
        </p:nvSpPr>
        <p:spPr>
          <a:xfrm>
            <a:off x="3431847" y="3073842"/>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rPr>
              <a:t>Olena</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dirty="0" err="1">
                <a:solidFill>
                  <a:prstClr val="white"/>
                </a:solidFill>
                <a:latin typeface="Couture" panose="020B0804020202020204" charset="0"/>
              </a:rPr>
              <a:t>Akisheva</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sp>
        <p:nvSpPr>
          <p:cNvPr id="30" name="Metin kutusu 29"/>
          <p:cNvSpPr txBox="1"/>
          <p:nvPr/>
        </p:nvSpPr>
        <p:spPr>
          <a:xfrm>
            <a:off x="9646896" y="3205614"/>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dirty="0">
                <a:solidFill>
                  <a:prstClr val="white"/>
                </a:solidFill>
                <a:latin typeface="Couture" panose="020B0804020202020204" charset="0"/>
              </a:rPr>
              <a:t>Sefa</a:t>
            </a:r>
            <a:endParaRPr lang="en-US" dirty="0">
              <a:solidFill>
                <a:prstClr val="white"/>
              </a:solidFill>
              <a:latin typeface="Couture" panose="020B080402020202020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rPr>
              <a:t>sahan</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sp>
        <p:nvSpPr>
          <p:cNvPr id="31" name="Metin kutusu 30"/>
          <p:cNvSpPr txBox="1"/>
          <p:nvPr/>
        </p:nvSpPr>
        <p:spPr>
          <a:xfrm>
            <a:off x="5437879" y="3073842"/>
            <a:ext cx="1897753" cy="126316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dirty="0">
                <a:solidFill>
                  <a:prstClr val="white"/>
                </a:solidFill>
                <a:latin typeface="Couture" panose="020B0804020202020204" charset="0"/>
              </a:rPr>
              <a:t>Mehmet</a:t>
            </a:r>
            <a:endParaRPr lang="en-US" dirty="0">
              <a:solidFill>
                <a:prstClr val="white"/>
              </a:solidFill>
              <a:latin typeface="Couture" panose="020B080402020202020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rPr>
              <a:t>Arif</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lang="en-US" dirty="0" err="1">
                <a:solidFill>
                  <a:prstClr val="white"/>
                </a:solidFill>
                <a:latin typeface="Couture" panose="020B0804020202020204" charset="0"/>
              </a:rPr>
              <a:t>yazikoz</a:t>
            </a:r>
            <a:endParaRPr kumimoji="0" lang="en-US" sz="18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sp>
        <p:nvSpPr>
          <p:cNvPr id="4" name="Metin kutusu 3"/>
          <p:cNvSpPr txBox="1"/>
          <p:nvPr/>
        </p:nvSpPr>
        <p:spPr>
          <a:xfrm>
            <a:off x="7630568" y="3205614"/>
            <a:ext cx="1897753" cy="847668"/>
          </a:xfrm>
          <a:prstGeom prst="rect">
            <a:avLst/>
          </a:prstGeom>
          <a:noFill/>
        </p:spPr>
        <p:txBody>
          <a:bodyPr wrap="square" rtlCol="0">
            <a:spAutoFit/>
          </a:bodyPr>
          <a:lstStyle>
            <a:defPPr>
              <a:defRPr lang="en-US"/>
            </a:defPPr>
            <a:lvl1pPr marR="0" lvl="0" indent="0" algn="ctr" fontAlgn="auto">
              <a:lnSpc>
                <a:spcPct val="150000"/>
              </a:lnSpc>
              <a:spcBef>
                <a:spcPts val="0"/>
              </a:spcBef>
              <a:spcAft>
                <a:spcPts val="0"/>
              </a:spcAft>
              <a:buClrTx/>
              <a:buSzTx/>
              <a:buFontTx/>
              <a:buNone/>
              <a:defRPr>
                <a:solidFill>
                  <a:prstClr val="white"/>
                </a:solidFill>
                <a:latin typeface="Couture" panose="020B0804020202020204" charset="0"/>
              </a:defRPr>
            </a:lvl1pPr>
          </a:lstStyle>
          <a:p>
            <a:r>
              <a:rPr lang="en-US" dirty="0" err="1"/>
              <a:t>Gokmen</a:t>
            </a:r>
            <a:endParaRPr lang="en-US" dirty="0"/>
          </a:p>
          <a:p>
            <a:r>
              <a:rPr lang="en-US" dirty="0" err="1"/>
              <a:t>salbas</a:t>
            </a:r>
            <a:endParaRPr lang="en-US" dirty="0"/>
          </a:p>
        </p:txBody>
      </p:sp>
      <p:pic>
        <p:nvPicPr>
          <p:cNvPr id="7" name="Resim 6" descr="insan yüzü, kişi, şahıs, gömlek, tişört, giyim içeren bir resim&#10;&#10;Açıklama otomatik olarak oluşturuldu"/>
          <p:cNvPicPr>
            <a:picLocks noChangeAspect="1"/>
          </p:cNvPicPr>
          <p:nvPr/>
        </p:nvPicPr>
        <p:blipFill rotWithShape="1">
          <a:blip r:embed="rId1">
            <a:extLst>
              <a:ext uri="{28A0092B-C50C-407E-A947-70E740481C1C}">
                <a14:useLocalDpi xmlns:a14="http://schemas.microsoft.com/office/drawing/2010/main" val="0"/>
              </a:ext>
            </a:extLst>
          </a:blip>
          <a:srcRect l="34404" t="781" r="27632" b="43555"/>
          <a:stretch>
            <a:fillRect/>
          </a:stretch>
        </p:blipFill>
        <p:spPr>
          <a:xfrm>
            <a:off x="9729930" y="1320886"/>
            <a:ext cx="1731686" cy="1731686"/>
          </a:xfrm>
          <a:prstGeom prst="ellipse">
            <a:avLst/>
          </a:prstGeom>
        </p:spPr>
      </p:pic>
      <p:sp>
        <p:nvSpPr>
          <p:cNvPr id="8" name="Metin kutusu 7"/>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9" name="Grafik 8"/>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5170" b="-2356"/>
          <a:stretch>
            <a:fillRect/>
          </a:stretch>
        </p:blipFill>
        <p:spPr>
          <a:xfrm>
            <a:off x="11318618" y="6212118"/>
            <a:ext cx="618129" cy="553303"/>
          </a:xfrm>
          <a:prstGeom prst="rect">
            <a:avLst/>
          </a:prstGeom>
        </p:spPr>
      </p:pic>
      <p:pic>
        <p:nvPicPr>
          <p:cNvPr id="2" name="Resim 1" descr="giyim, insan yüzü, kişi, şahıs, gömlek, tişört içeren bir resim&#10;&#10;Açıklama otomatik olarak oluşturuldu"/>
          <p:cNvPicPr>
            <a:picLocks noChangeAspect="1"/>
          </p:cNvPicPr>
          <p:nvPr/>
        </p:nvPicPr>
        <p:blipFill rotWithShape="1">
          <a:blip r:embed="rId4">
            <a:extLst>
              <a:ext uri="{28A0092B-C50C-407E-A947-70E740481C1C}">
                <a14:useLocalDpi xmlns:a14="http://schemas.microsoft.com/office/drawing/2010/main" val="0"/>
              </a:ext>
            </a:extLst>
          </a:blip>
          <a:srcRect l="34240" r="31150" b="48084"/>
          <a:stretch>
            <a:fillRect/>
          </a:stretch>
        </p:blipFill>
        <p:spPr>
          <a:xfrm>
            <a:off x="7713602" y="1336308"/>
            <a:ext cx="1731686" cy="1731686"/>
          </a:xfrm>
          <a:prstGeom prst="ellipse">
            <a:avLst/>
          </a:prstGeom>
        </p:spPr>
      </p:pic>
      <p:pic>
        <p:nvPicPr>
          <p:cNvPr id="5" name="Resim 4" descr="insan yüzü, kişi, şahıs, giyim, gözlük içeren bir resim&#10;&#10;Açıklama otomatik olarak oluşturuldu"/>
          <p:cNvPicPr>
            <a:picLocks noChangeAspect="1"/>
          </p:cNvPicPr>
          <p:nvPr/>
        </p:nvPicPr>
        <p:blipFill rotWithShape="1">
          <a:blip r:embed="rId5">
            <a:extLst>
              <a:ext uri="{28A0092B-C50C-407E-A947-70E740481C1C}">
                <a14:useLocalDpi xmlns:a14="http://schemas.microsoft.com/office/drawing/2010/main" val="0"/>
              </a:ext>
            </a:extLst>
          </a:blip>
          <a:srcRect l="23782" t="-438" r="29341" b="41751"/>
          <a:stretch>
            <a:fillRect/>
          </a:stretch>
        </p:blipFill>
        <p:spPr>
          <a:xfrm>
            <a:off x="5520912" y="1290961"/>
            <a:ext cx="1731686" cy="1731686"/>
          </a:xfrm>
          <a:prstGeom prst="ellipse">
            <a:avLst/>
          </a:prstGeom>
        </p:spPr>
      </p:pic>
      <p:grpSp>
        <p:nvGrpSpPr>
          <p:cNvPr id="3" name="Grup 2"/>
          <p:cNvGrpSpPr/>
          <p:nvPr/>
        </p:nvGrpSpPr>
        <p:grpSpPr>
          <a:xfrm rot="9835285">
            <a:off x="-2935432" y="641469"/>
            <a:ext cx="5563310" cy="5563769"/>
            <a:chOff x="3468819" y="774861"/>
            <a:chExt cx="5563310" cy="5563769"/>
          </a:xfrm>
        </p:grpSpPr>
        <p:pic>
          <p:nvPicPr>
            <p:cNvPr id="6" name="Picture 83"/>
            <p:cNvPicPr>
              <a:picLocks noChangeAspect="1"/>
            </p:cNvPicPr>
            <p:nvPr/>
          </p:nvPicPr>
          <p:blipFill rotWithShape="1">
            <a:blip r:embed="rId6">
              <a:extLst>
                <a:ext uri="{28A0092B-C50C-407E-A947-70E740481C1C}">
                  <a14:useLocalDpi xmlns:a14="http://schemas.microsoft.com/office/drawing/2010/main" val="0"/>
                </a:ext>
              </a:extLst>
            </a:blip>
            <a:srcRect l="31574" t="445" r="44612" b="-445"/>
            <a:stretch>
              <a:fillRect/>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0" name="Picture 81" descr="Renkli grafik verileri fotoğrafını kapatın"/>
            <p:cNvPicPr>
              <a:picLocks noChangeAspect="1"/>
            </p:cNvPicPr>
            <p:nvPr/>
          </p:nvPicPr>
          <p:blipFill>
            <a:blip r:embed="rId7">
              <a:extLst>
                <a:ext uri="{28A0092B-C50C-407E-A947-70E740481C1C}">
                  <a14:useLocalDpi xmlns:a14="http://schemas.microsoft.com/office/drawing/2010/main" val="0"/>
                </a:ext>
              </a:extLst>
            </a:blip>
            <a:srcRect l="32699" r="32699"/>
            <a:stretch>
              <a:fillRect/>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1" name="Picture 79" descr="Formüller içeren arka plan"/>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a:fillRect/>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2" name="Picture 77"/>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a:fillRect/>
            </a:stretch>
          </p:blipFill>
          <p:spPr>
            <a:xfrm rot="3231034">
              <a:off x="6902027" y="4101822"/>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 name="Picture 75"/>
            <p:cNvPicPr>
              <a:picLocks noChangeAspect="1"/>
            </p:cNvPicPr>
            <p:nvPr/>
          </p:nvPicPr>
          <p:blipFill>
            <a:blip r:embed="rId10">
              <a:extLst>
                <a:ext uri="{28A0092B-C50C-407E-A947-70E740481C1C}">
                  <a14:useLocalDpi xmlns:a14="http://schemas.microsoft.com/office/drawing/2010/main" val="0"/>
                </a:ext>
              </a:extLst>
            </a:blip>
            <a:srcRect t="4077" b="4077"/>
            <a:stretch>
              <a:fillRect/>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6" name="Picture 73" descr="Tam isabet etmiş bir ok"/>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a:fillRect/>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7" name="Picture 70"/>
            <p:cNvPicPr>
              <a:picLocks noChangeAspect="1"/>
            </p:cNvPicPr>
            <p:nvPr/>
          </p:nvPicPr>
          <p:blipFill>
            <a:blip r:embed="rId12">
              <a:extLst>
                <a:ext uri="{28A0092B-C50C-407E-A947-70E740481C1C}">
                  <a14:useLocalDpi xmlns:a14="http://schemas.microsoft.com/office/drawing/2010/main" val="0"/>
                </a:ext>
              </a:extLst>
            </a:blip>
            <a:srcRect l="3653" r="3653"/>
            <a:stretch>
              <a:fillRect/>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pic>
        <p:nvPicPr>
          <p:cNvPr id="19" name="Resim 18" descr="kişi, şahıs, insan yüzü, giyim, kadın içeren bir resim&#10;&#10;Açıklama otomatik olarak oluşturuldu"/>
          <p:cNvPicPr>
            <a:picLocks noChangeAspect="1"/>
          </p:cNvPicPr>
          <p:nvPr/>
        </p:nvPicPr>
        <p:blipFill rotWithShape="1">
          <a:blip r:embed="rId13">
            <a:extLst>
              <a:ext uri="{28A0092B-C50C-407E-A947-70E740481C1C}">
                <a14:useLocalDpi xmlns:a14="http://schemas.microsoft.com/office/drawing/2010/main" val="0"/>
              </a:ext>
            </a:extLst>
          </a:blip>
          <a:srcRect l="44810" r="25357" b="55264"/>
          <a:stretch>
            <a:fillRect/>
          </a:stretch>
        </p:blipFill>
        <p:spPr>
          <a:xfrm>
            <a:off x="3537896" y="1336308"/>
            <a:ext cx="1731686" cy="1731686"/>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21" name="Grup 20"/>
          <p:cNvGrpSpPr/>
          <p:nvPr/>
        </p:nvGrpSpPr>
        <p:grpSpPr>
          <a:xfrm>
            <a:off x="13230492" y="17944"/>
            <a:ext cx="4540025" cy="882191"/>
            <a:chOff x="13230492" y="17944"/>
            <a:chExt cx="4540025" cy="882191"/>
          </a:xfrm>
        </p:grpSpPr>
        <p:sp>
          <p:nvSpPr>
            <p:cNvPr id="15" name="TextBox 1"/>
            <p:cNvSpPr txBox="1"/>
            <p:nvPr/>
          </p:nvSpPr>
          <p:spPr>
            <a:xfrm>
              <a:off x="13230492" y="17944"/>
              <a:ext cx="4540025" cy="830997"/>
            </a:xfrm>
            <a:prstGeom prst="rect">
              <a:avLst/>
            </a:prstGeom>
            <a:noFill/>
          </p:spPr>
          <p:txBody>
            <a:bodyPr wrap="none" rtlCol="0">
              <a:spAutoFit/>
            </a:bodyPr>
            <a:lstStyle/>
            <a:p>
              <a:r>
                <a:rPr lang="en-US" sz="4800" dirty="0">
                  <a:solidFill>
                    <a:schemeClr val="bg1"/>
                  </a:solidFill>
                  <a:latin typeface="Couture" panose="020B0804020202020204" charset="0"/>
                </a:rPr>
                <a:t>Project Aim</a:t>
              </a:r>
              <a:endParaRPr lang="en-US" sz="4800" dirty="0">
                <a:solidFill>
                  <a:schemeClr val="bg1"/>
                </a:solidFill>
                <a:latin typeface="Couture" panose="020B0804020202020204" charset="0"/>
              </a:endParaRPr>
            </a:p>
          </p:txBody>
        </p:sp>
        <p:cxnSp>
          <p:nvCxnSpPr>
            <p:cNvPr id="16" name="Düz Bağlayıcı 15"/>
            <p:cNvCxnSpPr/>
            <p:nvPr/>
          </p:nvCxnSpPr>
          <p:spPr>
            <a:xfrm>
              <a:off x="13276636" y="900135"/>
              <a:ext cx="449388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Metin kutusu 16"/>
          <p:cNvSpPr txBox="1"/>
          <p:nvPr/>
        </p:nvSpPr>
        <p:spPr>
          <a:xfrm>
            <a:off x="4002676" y="6858000"/>
            <a:ext cx="6422989" cy="3692525"/>
          </a:xfrm>
          <a:prstGeom prst="rect">
            <a:avLst/>
          </a:prstGeom>
          <a:noFill/>
        </p:spPr>
        <p:txBody>
          <a:bodyPr wrap="square" rtlCol="0">
            <a:spAutoFit/>
          </a:bodyPr>
          <a:lstStyle/>
          <a:p>
            <a:pPr marL="285750" indent="-285750">
              <a:buFont typeface="Wingdings" panose="05000000000000000000" pitchFamily="2" charset="2"/>
              <a:buChar char="ü"/>
            </a:pPr>
            <a:endParaRPr lang="en-US" b="0" i="0" dirty="0">
              <a:solidFill>
                <a:schemeClr val="bg1"/>
              </a:solidFill>
              <a:effectLst/>
              <a:latin typeface="Couture" panose="020B0804020202020204" charset="0"/>
            </a:endParaRPr>
          </a:p>
          <a:p>
            <a:pPr marL="342900" indent="-342900">
              <a:buFont typeface="Arial" panose="020B0604020202020204"/>
              <a:buChar char="•"/>
            </a:pPr>
            <a:r>
              <a:rPr lang="en-US" sz="3600" dirty="0">
                <a:solidFill>
                  <a:schemeClr val="bg1"/>
                </a:solidFill>
                <a:latin typeface="Bahnschrift" panose="020B0502040204020203"/>
                <a:sym typeface="+mn-ea"/>
              </a:rPr>
              <a:t>Efficient Data Handling</a:t>
            </a:r>
            <a:endParaRPr lang="en-US" sz="3600" dirty="0">
              <a:solidFill>
                <a:schemeClr val="bg1"/>
              </a:solidFill>
              <a:latin typeface="Bahnschrift" panose="020B0502040204020203"/>
            </a:endParaRPr>
          </a:p>
          <a:p>
            <a:pPr marL="342900" indent="-342900">
              <a:buFont typeface="Arial" panose="020B0604020202020204"/>
              <a:buChar char="•"/>
            </a:pPr>
            <a:r>
              <a:rPr lang="en-US" sz="3600" dirty="0">
                <a:solidFill>
                  <a:schemeClr val="bg1"/>
                </a:solidFill>
                <a:latin typeface="Bahnschrift" panose="020B0502040204020203"/>
                <a:sym typeface="+mn-ea"/>
              </a:rPr>
              <a:t>Data Quality Assurance</a:t>
            </a:r>
            <a:endParaRPr lang="en-US" sz="3600" dirty="0">
              <a:solidFill>
                <a:schemeClr val="bg1"/>
              </a:solidFill>
              <a:latin typeface="Bahnschrift" panose="020B0502040204020203"/>
            </a:endParaRPr>
          </a:p>
          <a:p>
            <a:pPr marL="342900" indent="-342900">
              <a:buFont typeface="Arial" panose="020B0604020202020204"/>
              <a:buChar char="•"/>
            </a:pPr>
            <a:r>
              <a:rPr lang="en-US" sz="3600" dirty="0">
                <a:solidFill>
                  <a:schemeClr val="bg1"/>
                </a:solidFill>
                <a:latin typeface="Bahnschrift" panose="020B0502040204020203"/>
                <a:sym typeface="+mn-ea"/>
              </a:rPr>
              <a:t>Data Harmonization </a:t>
            </a:r>
            <a:endParaRPr lang="en-US" sz="3600" dirty="0">
              <a:solidFill>
                <a:schemeClr val="bg1"/>
              </a:solidFill>
              <a:latin typeface="Bahnschrift" panose="020B0502040204020203"/>
            </a:endParaRPr>
          </a:p>
          <a:p>
            <a:pPr marL="342900" indent="-342900">
              <a:buFont typeface="Arial" panose="020B0604020202020204"/>
              <a:buChar char="•"/>
            </a:pPr>
            <a:r>
              <a:rPr lang="en-US" sz="3600" dirty="0">
                <a:solidFill>
                  <a:schemeClr val="bg1"/>
                </a:solidFill>
                <a:latin typeface="Bahnschrift" panose="020B0502040204020203"/>
                <a:sym typeface="+mn-ea"/>
              </a:rPr>
              <a:t>Automated Data Pipeline</a:t>
            </a:r>
            <a:endParaRPr lang="en-US" sz="3600" dirty="0">
              <a:solidFill>
                <a:schemeClr val="bg1"/>
              </a:solidFill>
              <a:latin typeface="Bahnschrift" panose="020B0502040204020203"/>
            </a:endParaRPr>
          </a:p>
          <a:p>
            <a:pPr marL="342900" indent="-342900">
              <a:buFont typeface="Arial" panose="020B0604020202020204"/>
              <a:buChar char="•"/>
            </a:pPr>
            <a:r>
              <a:rPr lang="en-US" sz="3600" dirty="0">
                <a:solidFill>
                  <a:schemeClr val="bg1"/>
                </a:solidFill>
                <a:latin typeface="Bahnschrift" panose="020B0502040204020203"/>
                <a:sym typeface="+mn-ea"/>
              </a:rPr>
              <a:t>PowerBI </a:t>
            </a:r>
            <a:r>
              <a:rPr lang="nl-NL" altLang="en-US" sz="3600" dirty="0">
                <a:solidFill>
                  <a:schemeClr val="bg1"/>
                </a:solidFill>
                <a:latin typeface="Bahnschrift" panose="020B0502040204020203"/>
                <a:sym typeface="+mn-ea"/>
              </a:rPr>
              <a:t>R</a:t>
            </a:r>
            <a:r>
              <a:rPr lang="en-US" sz="3600" dirty="0">
                <a:solidFill>
                  <a:schemeClr val="bg1"/>
                </a:solidFill>
                <a:latin typeface="Bahnschrift" panose="020B0502040204020203"/>
                <a:sym typeface="+mn-ea"/>
              </a:rPr>
              <a:t>eports</a:t>
            </a:r>
            <a:endParaRPr lang="en-US" sz="3600" dirty="0">
              <a:solidFill>
                <a:schemeClr val="bg1"/>
              </a:solidFill>
              <a:latin typeface="Bahnschrift" panose="020B0502040204020203"/>
            </a:endParaRPr>
          </a:p>
          <a:p>
            <a:pPr marL="285750" indent="-285750">
              <a:buFont typeface="Wingdings" panose="05000000000000000000" pitchFamily="2" charset="2"/>
              <a:buChar char="ü"/>
            </a:pPr>
            <a:endParaRPr lang="en-US" dirty="0">
              <a:solidFill>
                <a:schemeClr val="bg1"/>
              </a:solidFill>
              <a:latin typeface="Couture" panose="020B0804020202020204" charset="0"/>
            </a:endParaRPr>
          </a:p>
          <a:p>
            <a:pPr marL="285750" indent="-285750">
              <a:buFont typeface="Wingdings" panose="05000000000000000000" pitchFamily="2" charset="2"/>
              <a:buChar char="ü"/>
            </a:pPr>
            <a:endParaRPr lang="en-US" dirty="0">
              <a:solidFill>
                <a:schemeClr val="bg1"/>
              </a:solidFill>
              <a:latin typeface="Couture" panose="020B0804020202020204" charset="0"/>
            </a:endParaRPr>
          </a:p>
        </p:txBody>
      </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1577498">
            <a:off x="-3024887" y="214678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4277881">
            <a:off x="-1971438" y="471816"/>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16977881">
            <a:off x="-75316" y="301159"/>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8"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20577881">
            <a:off x="1570880" y="1105031"/>
            <a:ext cx="1607051" cy="3027094"/>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9"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677881">
            <a:off x="1024818" y="3543388"/>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0"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5277881">
            <a:off x="-562788" y="4536798"/>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2"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8885396">
            <a:off x="-2380944" y="398684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326 -0.79723 L -4.58333E-6 3.7037E-6 " pathEditMode="relative" rAng="0" ptsTypes="AA">
                                      <p:cBhvr>
                                        <p:cTn id="6" dur="2000" spd="-100000" fill="hold"/>
                                        <p:tgtEl>
                                          <p:spTgt spid="17"/>
                                        </p:tgtEl>
                                        <p:attrNameLst>
                                          <p:attrName>ppt_x</p:attrName>
                                          <p:attrName>ppt_y</p:attrName>
                                        </p:attrNameLst>
                                      </p:cBhvr>
                                      <p:rCtr x="91" y="43542"/>
                                    </p:animMotion>
                                  </p:childTnLst>
                                </p:cTn>
                              </p:par>
                              <p:par>
                                <p:cTn id="7" presetID="42" presetClass="path" presetSubtype="0" accel="50000" decel="50000" fill="hold" nodeType="withEffect">
                                  <p:stCondLst>
                                    <p:cond delay="0"/>
                                  </p:stCondLst>
                                  <p:childTnLst>
                                    <p:animMotion origin="layout" path="M -4.16667E-6 1.85185E-6 L -0.73476 0.00116 " pathEditMode="relative" rAng="0" ptsTypes="AA">
                                      <p:cBhvr>
                                        <p:cTn id="8" dur="2000" fill="hold"/>
                                        <p:tgtEl>
                                          <p:spTgt spid="21"/>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p:cNvGrpSpPr/>
          <p:nvPr/>
        </p:nvGrpSpPr>
        <p:grpSpPr>
          <a:xfrm>
            <a:off x="13230492" y="17944"/>
            <a:ext cx="7409401" cy="882191"/>
            <a:chOff x="13230492" y="17944"/>
            <a:chExt cx="7409401" cy="882191"/>
          </a:xfrm>
        </p:grpSpPr>
        <p:sp>
          <p:nvSpPr>
            <p:cNvPr id="17" name="TextBox 1"/>
            <p:cNvSpPr txBox="1"/>
            <p:nvPr/>
          </p:nvSpPr>
          <p:spPr>
            <a:xfrm>
              <a:off x="13230492" y="17944"/>
              <a:ext cx="7409401" cy="830997"/>
            </a:xfrm>
            <a:prstGeom prst="rect">
              <a:avLst/>
            </a:prstGeom>
            <a:noFill/>
          </p:spPr>
          <p:txBody>
            <a:bodyPr wrap="none" rtlCol="0">
              <a:spAutoFit/>
            </a:bodyPr>
            <a:lstStyle/>
            <a:p>
              <a:r>
                <a:rPr lang="en-US" sz="4800" dirty="0">
                  <a:solidFill>
                    <a:schemeClr val="bg1"/>
                  </a:solidFill>
                  <a:latin typeface="Couture" panose="020B0804020202020204" charset="0"/>
                </a:rPr>
                <a:t>Data Architecture </a:t>
              </a:r>
              <a:endParaRPr lang="en-US" sz="4800" dirty="0">
                <a:solidFill>
                  <a:schemeClr val="bg1"/>
                </a:solidFill>
                <a:latin typeface="Couture" panose="020B0804020202020204" charset="0"/>
              </a:endParaRPr>
            </a:p>
          </p:txBody>
        </p:sp>
        <p:cxnSp>
          <p:nvCxnSpPr>
            <p:cNvPr id="18" name="Düz Bağlayıcı 17"/>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24"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4048436">
            <a:off x="-2369535" y="695797"/>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25"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6748819">
            <a:off x="-467601" y="97609"/>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6"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19448819">
            <a:off x="1312436" y="694001"/>
            <a:ext cx="1692603" cy="3020653"/>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7"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1448819">
            <a:off x="1182961" y="3110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8"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4148819">
            <a:off x="-239901" y="4401634"/>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9"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7748819">
            <a:off x="-2088879" y="4103923"/>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30"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1356334">
            <a:off x="-3095223" y="2545509"/>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pic>
        <p:nvPicPr>
          <p:cNvPr id="5" name="Picture 4" descr="A diagram of a diagram of a structure&#10;&#10;Description automatically generated"/>
          <p:cNvPicPr>
            <a:picLocks noChangeAspect="1"/>
          </p:cNvPicPr>
          <p:nvPr/>
        </p:nvPicPr>
        <p:blipFill>
          <a:blip r:embed="rId10"/>
          <a:stretch>
            <a:fillRect/>
          </a:stretch>
        </p:blipFill>
        <p:spPr>
          <a:xfrm>
            <a:off x="3487947" y="1073780"/>
            <a:ext cx="8709803" cy="5084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1.85185E-6 L -0.73476 0.00116 " pathEditMode="relative" rAng="0" ptsTypes="AA">
                                      <p:cBhvr>
                                        <p:cTn id="6" dur="1500" fill="hold"/>
                                        <p:tgtEl>
                                          <p:spTgt spid="16"/>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p:cNvGrpSpPr/>
          <p:nvPr/>
        </p:nvGrpSpPr>
        <p:grpSpPr>
          <a:xfrm>
            <a:off x="13230492" y="17944"/>
            <a:ext cx="6917278" cy="882191"/>
            <a:chOff x="13230492" y="17944"/>
            <a:chExt cx="6917278" cy="882191"/>
          </a:xfrm>
        </p:grpSpPr>
        <p:sp>
          <p:nvSpPr>
            <p:cNvPr id="17" name="TextBox 1"/>
            <p:cNvSpPr txBox="1"/>
            <p:nvPr/>
          </p:nvSpPr>
          <p:spPr>
            <a:xfrm>
              <a:off x="13230492" y="17944"/>
              <a:ext cx="6194645" cy="830997"/>
            </a:xfrm>
            <a:prstGeom prst="rect">
              <a:avLst/>
            </a:prstGeom>
            <a:noFill/>
          </p:spPr>
          <p:txBody>
            <a:bodyPr wrap="none" lIns="91440" tIns="45720" rIns="91440" bIns="45720" rtlCol="0" anchor="t">
              <a:spAutoFit/>
            </a:bodyPr>
            <a:lstStyle/>
            <a:p>
              <a:r>
                <a:rPr lang="en-US" sz="4800" dirty="0">
                  <a:solidFill>
                    <a:schemeClr val="bg1"/>
                  </a:solidFill>
                  <a:latin typeface="Couture" panose="020B0804020202020204"/>
                </a:rPr>
                <a:t>WHY DATABRICKS?</a:t>
              </a:r>
              <a:endParaRPr lang="en-US" sz="4800" dirty="0">
                <a:solidFill>
                  <a:schemeClr val="bg1"/>
                </a:solidFill>
                <a:latin typeface="Couture" panose="020B0804020202020204" charset="0"/>
              </a:endParaRPr>
            </a:p>
          </p:txBody>
        </p:sp>
        <p:cxnSp>
          <p:nvCxnSpPr>
            <p:cNvPr id="18" name="Düz Bağlayıcı 17"/>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24"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4048436">
            <a:off x="-2369535" y="695797"/>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25"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6748819">
            <a:off x="-467601" y="97609"/>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6"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19448819">
            <a:off x="1312436" y="694001"/>
            <a:ext cx="1692603" cy="3020653"/>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7"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1448819">
            <a:off x="1182961" y="3110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8"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4148819">
            <a:off x="-239901" y="4401634"/>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9"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7748819">
            <a:off x="-2088879" y="4103923"/>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30"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1356334">
            <a:off x="-3095223" y="2545509"/>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2" name="TextBox 1"/>
          <p:cNvSpPr txBox="1"/>
          <p:nvPr/>
        </p:nvSpPr>
        <p:spPr>
          <a:xfrm>
            <a:off x="4040843" y="1956546"/>
            <a:ext cx="7897906" cy="3170099"/>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a:buChar char="•"/>
            </a:pPr>
            <a:r>
              <a:rPr lang="en-US" sz="4000" dirty="0">
                <a:solidFill>
                  <a:schemeClr val="bg1"/>
                </a:solidFill>
                <a:latin typeface="Bahnschrift" panose="020B0502040204020203"/>
              </a:rPr>
              <a:t>Unified Platform</a:t>
            </a:r>
            <a:endParaRPr lang="en-US" sz="4000" dirty="0">
              <a:solidFill>
                <a:schemeClr val="bg1"/>
              </a:solidFill>
              <a:latin typeface="Calibri" panose="020F0502020204030204"/>
              <a:ea typeface="Calibri" panose="020F0502020204030204"/>
              <a:cs typeface="Calibri" panose="020F0502020204030204"/>
            </a:endParaRPr>
          </a:p>
          <a:p>
            <a:pPr marL="342900" indent="-342900">
              <a:buFont typeface="Arial" panose="020B0604020202020204"/>
              <a:buChar char="•"/>
            </a:pPr>
            <a:r>
              <a:rPr lang="en-US" sz="4000" dirty="0">
                <a:solidFill>
                  <a:schemeClr val="bg1"/>
                </a:solidFill>
                <a:latin typeface="Bahnschrift" panose="020B0502040204020203"/>
              </a:rPr>
              <a:t>Apache Spark Integration</a:t>
            </a:r>
            <a:endParaRPr lang="en-US" sz="3200" dirty="0">
              <a:solidFill>
                <a:schemeClr val="bg1"/>
              </a:solidFill>
              <a:latin typeface="Calibri" panose="020F0502020204030204"/>
              <a:ea typeface="Calibri" panose="020F0502020204030204"/>
              <a:cs typeface="Calibri" panose="020F0502020204030204"/>
            </a:endParaRPr>
          </a:p>
          <a:p>
            <a:pPr marL="342900" indent="-342900">
              <a:buFont typeface="Arial" panose="020B0604020202020204"/>
              <a:buChar char="•"/>
            </a:pPr>
            <a:r>
              <a:rPr lang="en-US" sz="4000" dirty="0">
                <a:solidFill>
                  <a:schemeClr val="bg1"/>
                </a:solidFill>
                <a:latin typeface="Bahnschrift" panose="020B0502040204020203"/>
              </a:rPr>
              <a:t>Scalability</a:t>
            </a:r>
            <a:endParaRPr lang="en-US" sz="3200" dirty="0">
              <a:solidFill>
                <a:schemeClr val="bg1"/>
              </a:solidFill>
              <a:ea typeface="Calibri" panose="020F0502020204030204"/>
              <a:cs typeface="Calibri" panose="020F0502020204030204"/>
            </a:endParaRPr>
          </a:p>
          <a:p>
            <a:pPr marL="342900" indent="-342900">
              <a:buFont typeface="Arial" panose="020B0604020202020204"/>
              <a:buChar char="•"/>
            </a:pPr>
            <a:r>
              <a:rPr lang="en-US" sz="4000" dirty="0">
                <a:solidFill>
                  <a:schemeClr val="bg1"/>
                </a:solidFill>
                <a:latin typeface="Bahnschrift" panose="020B0502040204020203"/>
              </a:rPr>
              <a:t>Managed Services</a:t>
            </a:r>
            <a:endParaRPr lang="en-US" sz="3200" dirty="0">
              <a:solidFill>
                <a:schemeClr val="bg1"/>
              </a:solidFill>
              <a:ea typeface="Calibri" panose="020F0502020204030204"/>
              <a:cs typeface="Calibri" panose="020F0502020204030204"/>
            </a:endParaRPr>
          </a:p>
          <a:p>
            <a:pPr marL="342900" indent="-342900">
              <a:buFont typeface="Arial" panose="020B0604020202020204"/>
              <a:buChar char="•"/>
            </a:pPr>
            <a:r>
              <a:rPr lang="en-US" sz="4000" dirty="0">
                <a:solidFill>
                  <a:schemeClr val="bg1"/>
                </a:solidFill>
                <a:latin typeface="Bahnschrift" panose="020B0502040204020203"/>
              </a:rPr>
              <a:t>Collaboration and Productivity</a:t>
            </a:r>
            <a:endParaRPr lang="en-US" sz="3200" dirty="0">
              <a:solidFill>
                <a:schemeClr val="bg1"/>
              </a:solidFill>
              <a:ea typeface="Calibri" panose="020F0502020204030204"/>
              <a:cs typeface="Calibri" panose="020F0502020204030204"/>
            </a:endParaRPr>
          </a:p>
        </p:txBody>
      </p:sp>
      <p:pic>
        <p:nvPicPr>
          <p:cNvPr id="6" name="Picture 5" descr="Databricks Logo PNG Vector"/>
          <p:cNvPicPr>
            <a:picLocks noChangeAspect="1"/>
          </p:cNvPicPr>
          <p:nvPr/>
        </p:nvPicPr>
        <p:blipFill rotWithShape="1">
          <a:blip r:embed="rId10"/>
          <a:srcRect l="26628" r="30843" b="38567"/>
          <a:stretch>
            <a:fillRect/>
          </a:stretch>
        </p:blipFill>
        <p:spPr>
          <a:xfrm>
            <a:off x="9789459" y="1132333"/>
            <a:ext cx="1836815" cy="14966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1.85185E-6 L -0.73476 0.00116 " pathEditMode="relative" rAng="0" ptsTypes="AA">
                                      <p:cBhvr>
                                        <p:cTn id="6" dur="1500" fill="hold"/>
                                        <p:tgtEl>
                                          <p:spTgt spid="16"/>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p:cNvGrpSpPr/>
          <p:nvPr/>
        </p:nvGrpSpPr>
        <p:grpSpPr>
          <a:xfrm>
            <a:off x="13230492" y="17944"/>
            <a:ext cx="7152920" cy="882191"/>
            <a:chOff x="13230492" y="17944"/>
            <a:chExt cx="7152920" cy="882191"/>
          </a:xfrm>
        </p:grpSpPr>
        <p:sp>
          <p:nvSpPr>
            <p:cNvPr id="17" name="TextBox 1"/>
            <p:cNvSpPr txBox="1"/>
            <p:nvPr/>
          </p:nvSpPr>
          <p:spPr>
            <a:xfrm>
              <a:off x="13230492" y="17944"/>
              <a:ext cx="7152920" cy="830997"/>
            </a:xfrm>
            <a:prstGeom prst="rect">
              <a:avLst/>
            </a:prstGeom>
            <a:noFill/>
          </p:spPr>
          <p:txBody>
            <a:bodyPr wrap="none" rtlCol="0">
              <a:spAutoFit/>
            </a:bodyPr>
            <a:lstStyle/>
            <a:p>
              <a:r>
                <a:rPr lang="en-US" sz="4800" dirty="0">
                  <a:solidFill>
                    <a:schemeClr val="bg1"/>
                  </a:solidFill>
                  <a:latin typeface="Couture" panose="020B0804020202020204" charset="0"/>
                </a:rPr>
                <a:t>Medallion process</a:t>
              </a:r>
              <a:endParaRPr lang="en-US" sz="4800" dirty="0">
                <a:solidFill>
                  <a:schemeClr val="bg1"/>
                </a:solidFill>
                <a:latin typeface="Couture" panose="020B0804020202020204" charset="0"/>
              </a:endParaRPr>
            </a:p>
          </p:txBody>
        </p:sp>
        <p:cxnSp>
          <p:nvCxnSpPr>
            <p:cNvPr id="18" name="Düz Bağlayıcı 17"/>
            <p:cNvCxnSpPr/>
            <p:nvPr/>
          </p:nvCxnSpPr>
          <p:spPr>
            <a:xfrm>
              <a:off x="13276636" y="900135"/>
              <a:ext cx="522237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4" name="Grafik 3"/>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5"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17566107">
            <a:off x="-291143" y="11043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9"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20266490">
            <a:off x="1607423" y="785079"/>
            <a:ext cx="1610261" cy="3103308"/>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0"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1366490">
            <a:off x="1024932" y="333133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1"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4966490">
            <a:off x="-493805" y="4370831"/>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2"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7666490">
            <a:off x="-2342161" y="3841967"/>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3"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1266490">
            <a:off x="-3050541" y="21083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4"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4874005">
            <a:off x="-2255100" y="51024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2" name="Metin kutusu 1"/>
          <p:cNvSpPr txBox="1"/>
          <p:nvPr/>
        </p:nvSpPr>
        <p:spPr>
          <a:xfrm>
            <a:off x="3329609" y="6858000"/>
            <a:ext cx="8319051" cy="4801314"/>
          </a:xfrm>
          <a:prstGeom prst="rect">
            <a:avLst/>
          </a:prstGeom>
          <a:noFill/>
        </p:spPr>
        <p:txBody>
          <a:bodyPr wrap="square" rtlCol="0">
            <a:spAutoFit/>
          </a:bodyPr>
          <a:lstStyle/>
          <a:p>
            <a:pPr marL="91440" indent="-285750">
              <a:buFont typeface="Wingdings" panose="05000000000000000000" pitchFamily="2" charset="2"/>
              <a:buChar char="ü"/>
            </a:pPr>
            <a:endParaRPr lang="en-US" b="0" i="0" dirty="0">
              <a:solidFill>
                <a:schemeClr val="bg1"/>
              </a:solidFill>
              <a:effectLst/>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Ingestion</a:t>
            </a:r>
            <a:r>
              <a:rPr lang="en-US" dirty="0">
                <a:solidFill>
                  <a:schemeClr val="bg1"/>
                </a:solidFill>
                <a:latin typeface="Couture" panose="020B0804020202020204" charset="0"/>
              </a:rPr>
              <a:t>: Fetch data from Azure Storage (CSV).</a:t>
            </a:r>
            <a:endParaRPr lang="en-US" dirty="0">
              <a:solidFill>
                <a:schemeClr val="bg1"/>
              </a:solidFill>
              <a:latin typeface="Couture" panose="020B0804020202020204" charset="0"/>
            </a:endParaRPr>
          </a:p>
          <a:p>
            <a:pPr marL="91440" indent="-285750">
              <a:buFont typeface="Wingdings" panose="05000000000000000000" pitchFamily="2" charset="2"/>
              <a:buChar char="ü"/>
            </a:pPr>
            <a:endParaRPr lang="en-US" dirty="0">
              <a:solidFill>
                <a:schemeClr val="bg1"/>
              </a:solidFill>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Lake Gen2: </a:t>
            </a:r>
            <a:r>
              <a:rPr lang="en-US" dirty="0">
                <a:solidFill>
                  <a:schemeClr val="bg1"/>
                </a:solidFill>
                <a:latin typeface="Couture" panose="020B0804020202020204" charset="0"/>
              </a:rPr>
              <a:t>Organized folder structure</a:t>
            </a:r>
            <a:endParaRPr lang="en-US" dirty="0">
              <a:solidFill>
                <a:schemeClr val="bg1"/>
              </a:solidFill>
              <a:latin typeface="Couture" panose="020B0804020202020204" charset="0"/>
            </a:endParaRPr>
          </a:p>
          <a:p>
            <a:endParaRPr lang="en-US" dirty="0">
              <a:solidFill>
                <a:schemeClr val="bg1"/>
              </a:solidFill>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Transformation</a:t>
            </a:r>
            <a:r>
              <a:rPr lang="en-US" dirty="0">
                <a:solidFill>
                  <a:schemeClr val="bg1"/>
                </a:solidFill>
                <a:latin typeface="Couture" panose="020B0804020202020204" charset="0"/>
              </a:rPr>
              <a:t>: Modify data types,, remove irrelevant columns (</a:t>
            </a:r>
            <a:endParaRPr lang="en-US" dirty="0">
              <a:solidFill>
                <a:schemeClr val="bg1"/>
              </a:solidFill>
              <a:latin typeface="Couture" panose="020B0804020202020204" charset="0"/>
            </a:endParaRPr>
          </a:p>
          <a:p>
            <a:pPr marL="91440" indent="-285750">
              <a:buFont typeface="Wingdings" panose="05000000000000000000" pitchFamily="2" charset="2"/>
              <a:buChar char="ü"/>
            </a:pPr>
            <a:endParaRPr lang="en-US" dirty="0">
              <a:solidFill>
                <a:schemeClr val="bg1"/>
              </a:solidFill>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Storage: </a:t>
            </a:r>
            <a:r>
              <a:rPr lang="en-US" dirty="0">
                <a:solidFill>
                  <a:schemeClr val="bg1"/>
                </a:solidFill>
                <a:latin typeface="Couture" panose="020B0804020202020204" charset="0"/>
              </a:rPr>
              <a:t>Load transformed data into Parquet files (</a:t>
            </a:r>
            <a:endParaRPr lang="en-US" dirty="0">
              <a:solidFill>
                <a:schemeClr val="bg1"/>
              </a:solidFill>
              <a:latin typeface="Couture" panose="020B0804020202020204" charset="0"/>
            </a:endParaRPr>
          </a:p>
          <a:p>
            <a:endParaRPr lang="en-US" dirty="0">
              <a:solidFill>
                <a:schemeClr val="bg1"/>
              </a:solidFill>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Schema Transformation</a:t>
            </a:r>
            <a:r>
              <a:rPr lang="en-US" dirty="0">
                <a:solidFill>
                  <a:schemeClr val="bg1"/>
                </a:solidFill>
                <a:latin typeface="Couture" panose="020B0804020202020204" charset="0"/>
              </a:rPr>
              <a:t>: Shift from snowflake to star schema through table joins (Silver layer).</a:t>
            </a:r>
            <a:endParaRPr lang="en-US" dirty="0">
              <a:solidFill>
                <a:schemeClr val="bg1"/>
              </a:solidFill>
              <a:latin typeface="Couture" panose="020B0804020202020204" charset="0"/>
            </a:endParaRPr>
          </a:p>
          <a:p>
            <a:pPr marL="91440" indent="-285750">
              <a:buFont typeface="Wingdings" panose="05000000000000000000" pitchFamily="2" charset="2"/>
              <a:buChar char="ü"/>
            </a:pPr>
            <a:endParaRPr lang="en-US" dirty="0">
              <a:solidFill>
                <a:schemeClr val="bg1"/>
              </a:solidFill>
              <a:latin typeface="Couture" panose="020B0804020202020204" charset="0"/>
            </a:endParaRPr>
          </a:p>
          <a:p>
            <a:pPr marL="91440" indent="-285750">
              <a:buFont typeface="Wingdings" panose="05000000000000000000" pitchFamily="2" charset="2"/>
              <a:buChar char="ü"/>
            </a:pPr>
            <a:r>
              <a:rPr lang="en-US" dirty="0">
                <a:solidFill>
                  <a:srgbClr val="FFFF00"/>
                </a:solidFill>
                <a:latin typeface="Couture" panose="020B0804020202020204" charset="0"/>
              </a:rPr>
              <a:t>Data Aggregation</a:t>
            </a:r>
            <a:r>
              <a:rPr lang="en-US" dirty="0">
                <a:solidFill>
                  <a:schemeClr val="bg1"/>
                </a:solidFill>
                <a:latin typeface="Couture" panose="020B0804020202020204" charset="0"/>
              </a:rPr>
              <a:t>: Correct line total and list price issues; aggregate total cost and total profit.</a:t>
            </a:r>
            <a:endParaRPr lang="en-US" dirty="0">
              <a:solidFill>
                <a:schemeClr val="bg1"/>
              </a:solidFill>
              <a:latin typeface="Couture" panose="020B0804020202020204" charset="0"/>
            </a:endParaRPr>
          </a:p>
          <a:p>
            <a:pPr marL="91440" indent="-285750">
              <a:buFont typeface="Wingdings" panose="05000000000000000000" pitchFamily="2" charset="2"/>
              <a:buChar char="ü"/>
            </a:pPr>
            <a:endParaRPr lang="en-US" dirty="0">
              <a:solidFill>
                <a:schemeClr val="bg1"/>
              </a:solidFill>
              <a:latin typeface="Couture" panose="020B0804020202020204" charset="0"/>
            </a:endParaRPr>
          </a:p>
        </p:txBody>
      </p:sp>
      <p:pic>
        <p:nvPicPr>
          <p:cNvPr id="5" name="Slayt Önizlemesi 4">
            <a:hlinkClick r:id="rId10" action="ppaction://hlinksldjump"/>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10269416" y="10242742"/>
            <a:ext cx="773723" cy="339153"/>
          </a:xfrm>
          <a:prstGeom prst="rect">
            <a:avLst/>
          </a:prstGeom>
          <a:ln w="3175">
            <a:solidFill>
              <a:prstClr val="lightGray"/>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1.85185E-6 L -0.73477 0.00116 " pathEditMode="relative" rAng="0" ptsTypes="AA">
                                      <p:cBhvr>
                                        <p:cTn id="6" dur="2000" fill="hold"/>
                                        <p:tgtEl>
                                          <p:spTgt spid="16"/>
                                        </p:tgtEl>
                                        <p:attrNameLst>
                                          <p:attrName>ppt_x</p:attrName>
                                          <p:attrName>ppt_y</p:attrName>
                                        </p:attrNameLst>
                                      </p:cBhvr>
                                      <p:rCtr x="-36745" y="46"/>
                                    </p:animMotion>
                                  </p:childTnLst>
                                </p:cTn>
                              </p:par>
                              <p:par>
                                <p:cTn id="7" presetID="42" presetClass="path" presetSubtype="0" accel="50000" decel="50000" fill="hold" grpId="0" nodeType="withEffect">
                                  <p:stCondLst>
                                    <p:cond delay="0"/>
                                  </p:stCondLst>
                                  <p:childTnLst>
                                    <p:animMotion origin="layout" path="M -0.00325 -0.79722 L -2.70833E-6 0 " pathEditMode="relative" rAng="0" ptsTypes="AA">
                                      <p:cBhvr>
                                        <p:cTn id="8" dur="2000" spd="-100000" fill="hold"/>
                                        <p:tgtEl>
                                          <p:spTgt spid="2"/>
                                        </p:tgtEl>
                                        <p:attrNameLst>
                                          <p:attrName>ppt_x</p:attrName>
                                          <p:attrName>ppt_y</p:attrName>
                                        </p:attrNameLst>
                                      </p:cBhvr>
                                      <p:rCtr x="156" y="39861"/>
                                    </p:animMotion>
                                  </p:childTnLst>
                                </p:cTn>
                              </p:par>
                              <p:par>
                                <p:cTn id="9" presetID="42" presetClass="path" presetSubtype="0" accel="50000" decel="50000" fill="hold" nodeType="withEffect">
                                  <p:stCondLst>
                                    <p:cond delay="0"/>
                                  </p:stCondLst>
                                  <p:childTnLst>
                                    <p:animMotion origin="layout" path="M -0.00326 -0.79723 L 1.66667E-6 2.96296E-6 " pathEditMode="relative" rAng="0" ptsTypes="AA">
                                      <p:cBhvr>
                                        <p:cTn id="10" dur="2000" spd="-100000" fill="hold"/>
                                        <p:tgtEl>
                                          <p:spTgt spid="5"/>
                                        </p:tgtEl>
                                        <p:attrNameLst>
                                          <p:attrName>ppt_x</p:attrName>
                                          <p:attrName>ppt_y</p:attrName>
                                        </p:attrNameLst>
                                      </p:cBhvr>
                                      <p:rCtr x="156" y="3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9" name="Grup 18"/>
          <p:cNvGrpSpPr/>
          <p:nvPr/>
        </p:nvGrpSpPr>
        <p:grpSpPr>
          <a:xfrm>
            <a:off x="14905331" y="17780"/>
            <a:ext cx="3232698" cy="1568450"/>
            <a:chOff x="15010826" y="17944"/>
            <a:chExt cx="3164649" cy="1568763"/>
          </a:xfrm>
        </p:grpSpPr>
        <p:sp>
          <p:nvSpPr>
            <p:cNvPr id="20" name="TextBox 1"/>
            <p:cNvSpPr txBox="1"/>
            <p:nvPr/>
          </p:nvSpPr>
          <p:spPr>
            <a:xfrm>
              <a:off x="15010826" y="17944"/>
              <a:ext cx="3164649" cy="1568763"/>
            </a:xfrm>
            <a:prstGeom prst="rect">
              <a:avLst/>
            </a:prstGeom>
            <a:noFill/>
          </p:spPr>
          <p:txBody>
            <a:bodyPr wrap="square" rtlCol="0">
              <a:spAutoFit/>
            </a:bodyPr>
            <a:lstStyle/>
            <a:p>
              <a:r>
                <a:rPr lang="en-US" sz="4800" dirty="0">
                  <a:solidFill>
                    <a:schemeClr val="bg1"/>
                  </a:solidFill>
                  <a:latin typeface="Couture" panose="020B0804020202020204" charset="0"/>
                </a:rPr>
                <a:t>Reports</a:t>
              </a:r>
              <a:endParaRPr lang="en-US" sz="4800" dirty="0">
                <a:solidFill>
                  <a:schemeClr val="bg1"/>
                </a:solidFill>
                <a:latin typeface="Couture" panose="020B0804020202020204" charset="0"/>
              </a:endParaRPr>
            </a:p>
          </p:txBody>
        </p:sp>
        <p:cxnSp>
          <p:nvCxnSpPr>
            <p:cNvPr id="21" name="Düz Bağlayıcı 20"/>
            <p:cNvCxnSpPr/>
            <p:nvPr/>
          </p:nvCxnSpPr>
          <p:spPr>
            <a:xfrm flipV="1">
              <a:off x="15056970" y="892513"/>
              <a:ext cx="2925405" cy="762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Metin kutusu 3"/>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136" name="Grafik 135"/>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20478691">
            <a:off x="1391382" y="674189"/>
            <a:ext cx="1683201" cy="3003874"/>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7"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579074">
            <a:off x="1201077" y="3164512"/>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38"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4279074">
            <a:off x="-402361" y="43417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39"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7879074">
            <a:off x="-2181370" y="386628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0"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0579074">
            <a:off x="-3011791" y="214261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1"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4179074">
            <a:off x="-2181486" y="46394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42"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7786589">
            <a:off x="-461237" y="6350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aphicFrame>
        <p:nvGraphicFramePr>
          <p:cNvPr id="6" name="Object 5"/>
          <p:cNvGraphicFramePr/>
          <p:nvPr/>
        </p:nvGraphicFramePr>
        <p:xfrm>
          <a:off x="4004310" y="1282700"/>
          <a:ext cx="7745730" cy="4405630"/>
        </p:xfrm>
        <a:graphic>
          <a:graphicData uri="http://schemas.openxmlformats.org/presentationml/2006/ole">
            <mc:AlternateContent xmlns:mc="http://schemas.openxmlformats.org/markup-compatibility/2006">
              <mc:Choice xmlns:v="urn:schemas-microsoft-com:vml" Requires="v">
                <p:oleObj spid="_x0000_s7" name="" r:id="rId10" imgW="9860280" imgH="5608320" progId="Paint.Picture">
                  <p:embed/>
                </p:oleObj>
              </mc:Choice>
              <mc:Fallback>
                <p:oleObj name="" r:id="rId10" imgW="9860280" imgH="5608320" progId="Paint.Picture">
                  <p:embed/>
                  <p:pic>
                    <p:nvPicPr>
                      <p:cNvPr id="0" name="Picture 6"/>
                      <p:cNvPicPr/>
                      <p:nvPr/>
                    </p:nvPicPr>
                    <p:blipFill>
                      <a:blip r:embed="rId11"/>
                      <a:stretch>
                        <a:fillRect/>
                      </a:stretch>
                    </p:blipFill>
                    <p:spPr>
                      <a:xfrm>
                        <a:off x="4004310" y="1282700"/>
                        <a:ext cx="7745730" cy="4405630"/>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85185E-6 L -0.73476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4" name="Metin kutusu 3"/>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136" name="Grafik 135"/>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20478691">
            <a:off x="1391382" y="674189"/>
            <a:ext cx="1683201" cy="3003874"/>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7"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579074">
            <a:off x="1201077" y="3164512"/>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38"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4279074">
            <a:off x="-402361" y="43417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39"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7879074">
            <a:off x="-2181370" y="386628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0"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0579074">
            <a:off x="-3011791" y="214261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1"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4179074">
            <a:off x="-2181486" y="46394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42"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7786589">
            <a:off x="-461237" y="6350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13" name="TextBox 1"/>
          <p:cNvSpPr txBox="1"/>
          <p:nvPr/>
        </p:nvSpPr>
        <p:spPr>
          <a:xfrm>
            <a:off x="5947334" y="17944"/>
            <a:ext cx="3134360" cy="829945"/>
          </a:xfrm>
          <a:prstGeom prst="rect">
            <a:avLst/>
          </a:prstGeom>
          <a:noFill/>
        </p:spPr>
        <p:txBody>
          <a:bodyPr wrap="none" rtlCol="0">
            <a:spAutoFit/>
          </a:bodyPr>
          <a:p>
            <a:pPr algn="l"/>
            <a:r>
              <a:rPr lang="en-US" sz="4800" dirty="0">
                <a:solidFill>
                  <a:schemeClr val="bg1"/>
                </a:solidFill>
                <a:latin typeface="Couture" panose="020B0804020202020204" charset="0"/>
                <a:sym typeface="+mn-ea"/>
              </a:rPr>
              <a:t>Reports</a:t>
            </a:r>
            <a:endParaRPr lang="en-US" sz="4800" dirty="0">
              <a:solidFill>
                <a:schemeClr val="bg1"/>
              </a:solidFill>
              <a:latin typeface="Couture" panose="020B0804020202020204" charset="0"/>
            </a:endParaRPr>
          </a:p>
        </p:txBody>
      </p:sp>
      <p:cxnSp>
        <p:nvCxnSpPr>
          <p:cNvPr id="15" name="Düz Bağlayıcı 14"/>
          <p:cNvCxnSpPr/>
          <p:nvPr/>
        </p:nvCxnSpPr>
        <p:spPr>
          <a:xfrm>
            <a:off x="5993478" y="900135"/>
            <a:ext cx="2977515" cy="1206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p:nvPr/>
        </p:nvGraphicFramePr>
        <p:xfrm>
          <a:off x="4015740" y="1337945"/>
          <a:ext cx="7713345" cy="4363085"/>
        </p:xfrm>
        <a:graphic>
          <a:graphicData uri="http://schemas.openxmlformats.org/presentationml/2006/ole">
            <mc:AlternateContent xmlns:mc="http://schemas.openxmlformats.org/markup-compatibility/2006">
              <mc:Choice xmlns:v="urn:schemas-microsoft-com:vml" Requires="v">
                <p:oleObj spid="_x0000_s16" name="" r:id="rId10" imgW="9875520" imgH="5585460" progId="Paint.Picture">
                  <p:embed/>
                </p:oleObj>
              </mc:Choice>
              <mc:Fallback>
                <p:oleObj name="" r:id="rId10" imgW="9875520" imgH="5585460" progId="Paint.Picture">
                  <p:embed/>
                  <p:pic>
                    <p:nvPicPr>
                      <p:cNvPr id="0" name="Picture 15"/>
                      <p:cNvPicPr/>
                      <p:nvPr/>
                    </p:nvPicPr>
                    <p:blipFill>
                      <a:blip r:embed="rId11"/>
                      <a:stretch>
                        <a:fillRect/>
                      </a:stretch>
                    </p:blipFill>
                    <p:spPr>
                      <a:xfrm>
                        <a:off x="4015740" y="1337945"/>
                        <a:ext cx="7713345" cy="4363085"/>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4" name="Metin kutusu 3"/>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Microsoft</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Azure </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Data</a:t>
            </a:r>
            <a:endParaRPr lang="en-US" sz="1600" dirty="0">
              <a:solidFill>
                <a:prstClr val="white"/>
              </a:solidFill>
              <a:latin typeface="Couture" panose="020B0804020202020204" charset="0"/>
            </a:endParaRPr>
          </a:p>
          <a:p>
            <a:pPr marL="0" marR="0" lvl="0" indent="0"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rPr>
              <a:t>Engineering</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a:p>
            <a:pPr marL="0" marR="0" lvl="0" indent="0" defTabSz="914400" rtl="0" eaLnBrk="1" fontAlgn="auto" latinLnBrk="0" hangingPunct="1">
              <a:lnSpc>
                <a:spcPct val="150000"/>
              </a:lnSpc>
              <a:spcBef>
                <a:spcPts val="0"/>
              </a:spcBef>
              <a:spcAft>
                <a:spcPts val="0"/>
              </a:spcAft>
              <a:buClrTx/>
              <a:buSzTx/>
              <a:buFontTx/>
              <a:buNone/>
              <a:defRPr/>
            </a:pPr>
            <a:r>
              <a:rPr lang="en-US" sz="1600" dirty="0">
                <a:solidFill>
                  <a:prstClr val="white"/>
                </a:solidFill>
                <a:latin typeface="Couture" panose="020B08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804020202020204" charset="0"/>
              <a:ea typeface="+mn-ea"/>
              <a:cs typeface="+mn-cs"/>
            </a:endParaRPr>
          </a:p>
        </p:txBody>
      </p:sp>
      <p:pic>
        <p:nvPicPr>
          <p:cNvPr id="136" name="Grafik 135"/>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75170" b="-2356"/>
          <a:stretch>
            <a:fillRect/>
          </a:stretch>
        </p:blipFill>
        <p:spPr>
          <a:xfrm>
            <a:off x="11318618" y="6212118"/>
            <a:ext cx="618129" cy="553303"/>
          </a:xfrm>
          <a:prstGeom prst="rect">
            <a:avLst/>
          </a:prstGeom>
        </p:spPr>
      </p:pic>
      <p:pic>
        <p:nvPicPr>
          <p:cNvPr id="12" name="Picture 83"/>
          <p:cNvPicPr>
            <a:picLocks noChangeAspect="1"/>
          </p:cNvPicPr>
          <p:nvPr/>
        </p:nvPicPr>
        <p:blipFill rotWithShape="1">
          <a:blip r:embed="rId3">
            <a:extLst>
              <a:ext uri="{28A0092B-C50C-407E-A947-70E740481C1C}">
                <a14:useLocalDpi xmlns:a14="http://schemas.microsoft.com/office/drawing/2010/main" val="0"/>
              </a:ext>
            </a:extLst>
          </a:blip>
          <a:srcRect l="31574" t="445" r="44612" b="-445"/>
          <a:stretch>
            <a:fillRect/>
          </a:stretch>
        </p:blipFill>
        <p:spPr>
          <a:xfrm rot="20478691">
            <a:off x="1391382" y="674189"/>
            <a:ext cx="1683201" cy="3003874"/>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7" name="Picture 81" descr="Renkli grafik verileri fotoğrafını kapatın"/>
          <p:cNvPicPr>
            <a:picLocks noChangeAspect="1"/>
          </p:cNvPicPr>
          <p:nvPr/>
        </p:nvPicPr>
        <p:blipFill>
          <a:blip r:embed="rId4">
            <a:extLst>
              <a:ext uri="{28A0092B-C50C-407E-A947-70E740481C1C}">
                <a14:useLocalDpi xmlns:a14="http://schemas.microsoft.com/office/drawing/2010/main" val="0"/>
              </a:ext>
            </a:extLst>
          </a:blip>
          <a:srcRect l="32699" r="32699"/>
          <a:stretch>
            <a:fillRect/>
          </a:stretch>
        </p:blipFill>
        <p:spPr>
          <a:xfrm rot="1579074">
            <a:off x="1201077" y="3164512"/>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38" name="Picture 79" descr="Formüller içeren arka plan"/>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a:fillRect/>
          </a:stretch>
        </p:blipFill>
        <p:spPr>
          <a:xfrm rot="4279074">
            <a:off x="-402361" y="43417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39" name="Picture 77"/>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a:fillRect/>
          </a:stretch>
        </p:blipFill>
        <p:spPr>
          <a:xfrm rot="7879074">
            <a:off x="-2181370" y="386628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0" name="Picture 75"/>
          <p:cNvPicPr>
            <a:picLocks noChangeAspect="1"/>
          </p:cNvPicPr>
          <p:nvPr/>
        </p:nvPicPr>
        <p:blipFill>
          <a:blip r:embed="rId7">
            <a:extLst>
              <a:ext uri="{28A0092B-C50C-407E-A947-70E740481C1C}">
                <a14:useLocalDpi xmlns:a14="http://schemas.microsoft.com/office/drawing/2010/main" val="0"/>
              </a:ext>
            </a:extLst>
          </a:blip>
          <a:srcRect t="4077" b="4077"/>
          <a:stretch>
            <a:fillRect/>
          </a:stretch>
        </p:blipFill>
        <p:spPr>
          <a:xfrm rot="10579074">
            <a:off x="-3011791" y="214261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1" name="Picture 73" descr="Tam isabet etmiş bir ok"/>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a:fillRect/>
          </a:stretch>
        </p:blipFill>
        <p:spPr>
          <a:xfrm rot="14179074">
            <a:off x="-2181486" y="46394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42" name="Picture 70"/>
          <p:cNvPicPr>
            <a:picLocks noChangeAspect="1"/>
          </p:cNvPicPr>
          <p:nvPr/>
        </p:nvPicPr>
        <p:blipFill>
          <a:blip r:embed="rId9">
            <a:extLst>
              <a:ext uri="{28A0092B-C50C-407E-A947-70E740481C1C}">
                <a14:useLocalDpi xmlns:a14="http://schemas.microsoft.com/office/drawing/2010/main" val="0"/>
              </a:ext>
            </a:extLst>
          </a:blip>
          <a:srcRect l="3653" r="3653"/>
          <a:stretch>
            <a:fillRect/>
          </a:stretch>
        </p:blipFill>
        <p:spPr>
          <a:xfrm rot="17786589">
            <a:off x="-461237" y="6350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13" name="TextBox 1"/>
          <p:cNvSpPr txBox="1"/>
          <p:nvPr/>
        </p:nvSpPr>
        <p:spPr>
          <a:xfrm>
            <a:off x="5947334" y="17944"/>
            <a:ext cx="3134360" cy="829945"/>
          </a:xfrm>
          <a:prstGeom prst="rect">
            <a:avLst/>
          </a:prstGeom>
          <a:noFill/>
        </p:spPr>
        <p:txBody>
          <a:bodyPr wrap="none" rtlCol="0">
            <a:spAutoFit/>
          </a:bodyPr>
          <a:p>
            <a:pPr algn="l"/>
            <a:r>
              <a:rPr lang="en-US" sz="4800" dirty="0">
                <a:solidFill>
                  <a:schemeClr val="bg1"/>
                </a:solidFill>
                <a:latin typeface="Couture" panose="020B0804020202020204" charset="0"/>
                <a:sym typeface="+mn-ea"/>
              </a:rPr>
              <a:t>Reports</a:t>
            </a:r>
            <a:endParaRPr lang="en-US" sz="4800" dirty="0">
              <a:solidFill>
                <a:schemeClr val="bg1"/>
              </a:solidFill>
              <a:latin typeface="Couture" panose="020B0804020202020204" charset="0"/>
            </a:endParaRPr>
          </a:p>
        </p:txBody>
      </p:sp>
      <p:cxnSp>
        <p:nvCxnSpPr>
          <p:cNvPr id="15" name="Düz Bağlayıcı 14"/>
          <p:cNvCxnSpPr/>
          <p:nvPr/>
        </p:nvCxnSpPr>
        <p:spPr>
          <a:xfrm>
            <a:off x="5993478" y="900135"/>
            <a:ext cx="2977515" cy="1206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 name="Object 1"/>
          <p:cNvGraphicFramePr/>
          <p:nvPr/>
        </p:nvGraphicFramePr>
        <p:xfrm>
          <a:off x="4015105" y="1324610"/>
          <a:ext cx="7745095" cy="4402455"/>
        </p:xfrm>
        <a:graphic>
          <a:graphicData uri="http://schemas.openxmlformats.org/presentationml/2006/ole">
            <mc:AlternateContent xmlns:mc="http://schemas.openxmlformats.org/markup-compatibility/2006">
              <mc:Choice xmlns:v="urn:schemas-microsoft-com:vml" Requires="v">
                <p:oleObj spid="_x0000_s3" name="" r:id="rId10" imgW="9852660" imgH="5600700" progId="Paint.Picture">
                  <p:embed/>
                </p:oleObj>
              </mc:Choice>
              <mc:Fallback>
                <p:oleObj name="" r:id="rId10" imgW="9852660" imgH="5600700" progId="Paint.Picture">
                  <p:embed/>
                  <p:pic>
                    <p:nvPicPr>
                      <p:cNvPr id="0" name="Picture 2"/>
                      <p:cNvPicPr/>
                      <p:nvPr/>
                    </p:nvPicPr>
                    <p:blipFill>
                      <a:blip r:embed="rId11"/>
                      <a:stretch>
                        <a:fillRect/>
                      </a:stretch>
                    </p:blipFill>
                    <p:spPr>
                      <a:xfrm>
                        <a:off x="4015105" y="1324610"/>
                        <a:ext cx="7745095" cy="4402455"/>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1525</Words>
  <Application>WPS Presentation</Application>
  <PresentationFormat>Widescreen</PresentationFormat>
  <Paragraphs>178</Paragraphs>
  <Slides>15</Slides>
  <Notes>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15</vt:i4>
      </vt:variant>
    </vt:vector>
  </HeadingPairs>
  <TitlesOfParts>
    <vt:vector size="32" baseType="lpstr">
      <vt:lpstr>Arial</vt:lpstr>
      <vt:lpstr>SimSun</vt:lpstr>
      <vt:lpstr>Wingdings</vt:lpstr>
      <vt:lpstr>Couture</vt:lpstr>
      <vt:lpstr>Arial</vt:lpstr>
      <vt:lpstr>Bahnschrift</vt:lpstr>
      <vt:lpstr>Couture</vt:lpstr>
      <vt:lpstr>Calibri</vt:lpstr>
      <vt:lpstr>Comic Sans MS</vt:lpstr>
      <vt:lpstr>Microsoft YaHei</vt:lpstr>
      <vt:lpstr>Arial Unicode MS</vt:lpstr>
      <vt:lpstr>Calibri Light</vt:lpstr>
      <vt:lpstr>Office Theme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belkacem belhadj chikh</dc:creator>
  <cp:lastModifiedBy>arify</cp:lastModifiedBy>
  <cp:revision>58</cp:revision>
  <dcterms:created xsi:type="dcterms:W3CDTF">2023-03-13T17:31:00Z</dcterms:created>
  <dcterms:modified xsi:type="dcterms:W3CDTF">2023-10-13T08:08:34Z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6F4B773AE878474EB5D4AFA5261428BA_12</vt:lpwstr>
  </property>
  <property fmtid="{D5CDD505-2E9C-101B-9397-08002B2CF9AE}" pid="3" name="KSOProductBuildVer">
    <vt:lpwstr>1033-12.2.0.13215</vt:lpwstr>
  </property>
</Properties>
</file>